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1015" r:id="rId2"/>
    <p:sldId id="937" r:id="rId3"/>
    <p:sldId id="1023" r:id="rId4"/>
    <p:sldId id="1024" r:id="rId5"/>
    <p:sldId id="1026" r:id="rId6"/>
    <p:sldId id="1042" r:id="rId7"/>
    <p:sldId id="1025" r:id="rId8"/>
    <p:sldId id="1054" r:id="rId9"/>
    <p:sldId id="972" r:id="rId10"/>
    <p:sldId id="1044" r:id="rId11"/>
    <p:sldId id="1045" r:id="rId12"/>
    <p:sldId id="1046" r:id="rId13"/>
    <p:sldId id="1047" r:id="rId14"/>
    <p:sldId id="1048" r:id="rId15"/>
    <p:sldId id="1036" r:id="rId16"/>
    <p:sldId id="1035" r:id="rId17"/>
    <p:sldId id="974" r:id="rId18"/>
    <p:sldId id="1055" r:id="rId19"/>
    <p:sldId id="976" r:id="rId20"/>
    <p:sldId id="1016" r:id="rId21"/>
  </p:sldIdLst>
  <p:sldSz cx="12196763"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42">
          <p15:clr>
            <a:srgbClr val="A4A3A4"/>
          </p15:clr>
        </p15:guide>
        <p15:guide id="2" pos="38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A97A6"/>
    <a:srgbClr val="EAEAEA"/>
    <a:srgbClr val="F8F8F8"/>
    <a:srgbClr val="006BBC"/>
    <a:srgbClr val="DDDDDD"/>
    <a:srgbClr val="0DC2D5"/>
    <a:srgbClr val="17DCF1"/>
    <a:srgbClr val="12D0CB"/>
    <a:srgbClr val="FDE673"/>
    <a:srgbClr val="FDE1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86" autoAdjust="0"/>
    <p:restoredTop sz="98825" autoAdjust="0"/>
  </p:normalViewPr>
  <p:slideViewPr>
    <p:cSldViewPr snapToObjects="1">
      <p:cViewPr varScale="1">
        <p:scale>
          <a:sx n="114" d="100"/>
          <a:sy n="114" d="100"/>
        </p:scale>
        <p:origin x="-222" y="192"/>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Objects="1">
      <p:cViewPr varScale="1">
        <p:scale>
          <a:sx n="69" d="100"/>
          <a:sy n="69" d="100"/>
        </p:scale>
        <p:origin x="-283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pPr/>
              <a:t>‹#›</a:t>
            </a:fld>
            <a:endParaRPr lang="zh-CN" altLang="en-US"/>
          </a:p>
        </p:txBody>
      </p:sp>
    </p:spTree>
    <p:extLst>
      <p:ext uri="{BB962C8B-B14F-4D97-AF65-F5344CB8AC3E}">
        <p14:creationId xmlns:p14="http://schemas.microsoft.com/office/powerpoint/2010/main" xmlns="" val="380655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B9EEDA17-7CE7-49CA-897E-A1888A19DA62}" type="datetimeFigureOut">
              <a:rPr lang="zh-CN" altLang="en-US"/>
              <a:pPr/>
              <a:t>2018-03-28</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1689F0-D8FB-450F-A36F-553F26501FEE}" type="slidenum">
              <a:rPr lang="zh-CN" altLang="en-US"/>
              <a:pPr/>
              <a:t>‹#›</a:t>
            </a:fld>
            <a:endParaRPr lang="en-US"/>
          </a:p>
        </p:txBody>
      </p:sp>
    </p:spTree>
    <p:extLst>
      <p:ext uri="{BB962C8B-B14F-4D97-AF65-F5344CB8AC3E}">
        <p14:creationId xmlns:p14="http://schemas.microsoft.com/office/powerpoint/2010/main" xmlns="" val="2176161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336221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357506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357506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357506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336221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229232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357506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88860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9782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08943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PPECLOGO-eff-0-2"/>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PPECLOGO-eff-0-3"/>
          <p:cNvPicPr>
            <a:picLocks noChangeAspect="1" noChangeArrowheads="1"/>
          </p:cNvPicPr>
          <p:nvPr userDrawn="1"/>
        </p:nvPicPr>
        <p:blipFill>
          <a:blip r:embed="rId4">
            <a:extLst>
              <a:ext uri="{28A0092B-C50C-407E-A947-70E740481C1C}">
                <a14:useLocalDpi xmlns:a14="http://schemas.microsoft.com/office/drawing/2010/main" xmlns=""/>
              </a:ext>
            </a:extLst>
          </a:blip>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PPECLOGO-eff-0-1"/>
          <p:cNvPicPr>
            <a:picLocks noChangeAspect="1" noChangeArrowheads="1"/>
          </p:cNvPicPr>
          <p:nvPr userDrawn="1"/>
        </p:nvPicPr>
        <p:blipFill>
          <a:blip r:embed="rId5" cstate="screen">
            <a:extLst>
              <a:ext uri="{28A0092B-C50C-407E-A947-70E740481C1C}">
                <a14:useLocalDpi xmlns:a14="http://schemas.microsoft.com/office/drawing/2010/main" xmlns=""/>
              </a:ext>
            </a:extLst>
          </a:blip>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PPECLOGO-eff-0-1"/>
          <p:cNvPicPr>
            <a:picLocks noChangeAspect="1" noChangeArrowheads="1"/>
          </p:cNvPicPr>
          <p:nvPr userDrawn="1"/>
        </p:nvPicPr>
        <p:blipFill>
          <a:blip r:embed="rId6" cstate="screen">
            <a:extLst>
              <a:ext uri="{28A0092B-C50C-407E-A947-70E740481C1C}">
                <a14:useLocalDpi xmlns:a14="http://schemas.microsoft.com/office/drawing/2010/main" xmlns=""/>
              </a:ext>
            </a:extLst>
          </a:blip>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PPECLOGO-eff-0-2"/>
          <p:cNvPicPr>
            <a:picLocks noChangeAspect="1" noChangeArrowheads="1"/>
          </p:cNvPicPr>
          <p:nvPr userDrawn="1"/>
        </p:nvPicPr>
        <p:blipFill>
          <a:blip r:embed="rId7" cstate="screen">
            <a:extLst>
              <a:ext uri="{28A0092B-C50C-407E-A947-70E740481C1C}">
                <a14:useLocalDpi xmlns:a14="http://schemas.microsoft.com/office/drawing/2010/main" xmlns=""/>
              </a:ext>
            </a:extLst>
          </a:blip>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PPECLOGO-eff-5-4"/>
          <p:cNvPicPr>
            <a:picLocks noChangeAspect="1" noChangeArrowheads="1"/>
          </p:cNvPicPr>
          <p:nvPr userDrawn="1"/>
        </p:nvPicPr>
        <p:blipFill>
          <a:blip r:embed="rId8">
            <a:extLst>
              <a:ext uri="{28A0092B-C50C-407E-A947-70E740481C1C}">
                <a14:useLocalDpi xmlns:a14="http://schemas.microsoft.com/office/drawing/2010/main" xmlns=""/>
              </a:ext>
            </a:extLst>
          </a:blip>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ECLOGO-eff-5-2"/>
          <p:cNvPicPr>
            <a:picLocks noChangeAspect="1" noChangeArrowheads="1"/>
          </p:cNvPicPr>
          <p:nvPr userDrawn="1"/>
        </p:nvPicPr>
        <p:blipFill>
          <a:blip r:embed="rId9">
            <a:extLst>
              <a:ext uri="{28A0092B-C50C-407E-A947-70E740481C1C}">
                <a14:useLocalDpi xmlns:a14="http://schemas.microsoft.com/office/drawing/2010/main" xmlns=""/>
              </a:ext>
            </a:extLst>
          </a:blip>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PPECLOGO-eff-5-4"/>
          <p:cNvPicPr>
            <a:picLocks noChangeAspect="1" noChangeArrowheads="1"/>
          </p:cNvPicPr>
          <p:nvPr userDrawn="1"/>
        </p:nvPicPr>
        <p:blipFill>
          <a:blip r:embed="rId10" cstate="screen">
            <a:extLst>
              <a:ext uri="{28A0092B-C50C-407E-A947-70E740481C1C}">
                <a14:useLocalDpi xmlns:a14="http://schemas.microsoft.com/office/drawing/2010/main" xmlns=""/>
              </a:ext>
            </a:extLst>
          </a:blip>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PPECLOGO-eff-0-1"/>
          <p:cNvPicPr>
            <a:picLocks noChangeAspect="1" noChangeArrowheads="1"/>
          </p:cNvPicPr>
          <p:nvPr userDrawn="1"/>
        </p:nvPicPr>
        <p:blipFill>
          <a:blip r:embed="rId11" cstate="screen">
            <a:extLst>
              <a:ext uri="{28A0092B-C50C-407E-A947-70E740481C1C}">
                <a14:useLocalDpi xmlns:a14="http://schemas.microsoft.com/office/drawing/2010/main" xmlns=""/>
              </a:ext>
            </a:extLst>
          </a:blip>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PPECLOGO-eff-0-1"/>
          <p:cNvPicPr>
            <a:picLocks noChangeAspect="1" noChangeArrowheads="1"/>
          </p:cNvPicPr>
          <p:nvPr userDrawn="1"/>
        </p:nvPicPr>
        <p:blipFill>
          <a:blip r:embed="rId11" cstate="screen">
            <a:extLst>
              <a:ext uri="{28A0092B-C50C-407E-A947-70E740481C1C}">
                <a14:useLocalDpi xmlns:a14="http://schemas.microsoft.com/office/drawing/2010/main" xmlns=""/>
              </a:ext>
            </a:extLst>
          </a:blip>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PPECLOGO-eff2-1-2"/>
          <p:cNvPicPr>
            <a:picLocks noChangeAspect="1" noChangeArrowheads="1"/>
          </p:cNvPicPr>
          <p:nvPr userDrawn="1"/>
        </p:nvPicPr>
        <p:blipFill>
          <a:blip r:embed="rId12">
            <a:extLst>
              <a:ext uri="{28A0092B-C50C-407E-A947-70E740481C1C}">
                <a14:useLocalDpi xmlns:a14="http://schemas.microsoft.com/office/drawing/2010/main" xmlns=""/>
              </a:ext>
            </a:extLst>
          </a:blip>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PPECLOGO-eff2-1-3"/>
          <p:cNvPicPr>
            <a:picLocks noChangeAspect="1" noChangeArrowheads="1"/>
          </p:cNvPicPr>
          <p:nvPr userDrawn="1"/>
        </p:nvPicPr>
        <p:blipFill>
          <a:blip r:embed="rId13">
            <a:extLst>
              <a:ext uri="{28A0092B-C50C-407E-A947-70E740481C1C}">
                <a14:useLocalDpi xmlns:a14="http://schemas.microsoft.com/office/drawing/2010/main" xmlns=""/>
              </a:ext>
            </a:extLst>
          </a:blip>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PPECLOGO-eff2-1-4"/>
          <p:cNvPicPr>
            <a:picLocks noChangeAspect="1" noChangeArrowheads="1"/>
          </p:cNvPicPr>
          <p:nvPr userDrawn="1"/>
        </p:nvPicPr>
        <p:blipFill>
          <a:blip r:embed="rId14">
            <a:extLst>
              <a:ext uri="{28A0092B-C50C-407E-A947-70E740481C1C}">
                <a14:useLocalDpi xmlns:a14="http://schemas.microsoft.com/office/drawing/2010/main" xmlns=""/>
              </a:ext>
            </a:extLst>
          </a:blip>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PPECLOGO-eff2-1-3"/>
          <p:cNvPicPr>
            <a:picLocks noChangeAspect="1" noChangeArrowheads="1"/>
          </p:cNvPicPr>
          <p:nvPr userDrawn="1"/>
        </p:nvPicPr>
        <p:blipFill>
          <a:blip r:embed="rId13">
            <a:extLst>
              <a:ext uri="{28A0092B-C50C-407E-A947-70E740481C1C}">
                <a14:useLocalDpi xmlns:a14="http://schemas.microsoft.com/office/drawing/2010/main" xmlns=""/>
              </a:ext>
            </a:extLst>
          </a:blip>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PPECLOGO-eff2-1-3"/>
          <p:cNvPicPr>
            <a:picLocks noChangeAspect="1" noChangeArrowheads="1"/>
          </p:cNvPicPr>
          <p:nvPr userDrawn="1"/>
        </p:nvPicPr>
        <p:blipFill>
          <a:blip r:embed="rId13">
            <a:extLst>
              <a:ext uri="{28A0092B-C50C-407E-A947-70E740481C1C}">
                <a14:useLocalDpi xmlns:a14="http://schemas.microsoft.com/office/drawing/2010/main" xmlns=""/>
              </a:ext>
            </a:extLst>
          </a:blip>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75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0"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646121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238854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789888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2974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42049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53412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2047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98931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t>单击此处编辑母版文本样式</a:t>
            </a:r>
          </a:p>
          <a:p>
            <a:pPr lvl="1"/>
            <a:r>
              <a:rPr lang="zh-CN" dirty="0" smtClean="0"/>
              <a:t>第二级</a:t>
            </a:r>
          </a:p>
        </p:txBody>
      </p:sp>
    </p:spTree>
    <p:extLst>
      <p:ext uri="{BB962C8B-B14F-4D97-AF65-F5344CB8AC3E}">
        <p14:creationId xmlns:p14="http://schemas.microsoft.com/office/powerpoint/2010/main" xmlns="" val="256812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3" name="Freeform 24"/>
          <p:cNvSpPr>
            <a:spLocks noEditPoints="1"/>
          </p:cNvSpPr>
          <p:nvPr/>
        </p:nvSpPr>
        <p:spPr bwMode="auto">
          <a:xfrm>
            <a:off x="59576149" y="119219663"/>
            <a:ext cx="20054887" cy="15592425"/>
          </a:xfrm>
          <a:custGeom>
            <a:avLst/>
            <a:gdLst>
              <a:gd name="T0" fmla="*/ 1963 w 12633"/>
              <a:gd name="T1" fmla="*/ 0 h 9822"/>
              <a:gd name="T2" fmla="*/ 1963 w 12633"/>
              <a:gd name="T3" fmla="*/ 3996 h 9822"/>
              <a:gd name="T4" fmla="*/ 1951 w 12633"/>
              <a:gd name="T5" fmla="*/ 4367 h 9822"/>
              <a:gd name="T6" fmla="*/ 1926 w 12633"/>
              <a:gd name="T7" fmla="*/ 4701 h 9822"/>
              <a:gd name="T8" fmla="*/ 1877 w 12633"/>
              <a:gd name="T9" fmla="*/ 5022 h 9822"/>
              <a:gd name="T10" fmla="*/ 1828 w 12633"/>
              <a:gd name="T11" fmla="*/ 5332 h 9822"/>
              <a:gd name="T12" fmla="*/ 1741 w 12633"/>
              <a:gd name="T13" fmla="*/ 5604 h 9822"/>
              <a:gd name="T14" fmla="*/ 1655 w 12633"/>
              <a:gd name="T15" fmla="*/ 5864 h 9822"/>
              <a:gd name="T16" fmla="*/ 1605 w 12633"/>
              <a:gd name="T17" fmla="*/ 5987 h 9822"/>
              <a:gd name="T18" fmla="*/ 1544 w 12633"/>
              <a:gd name="T19" fmla="*/ 6099 h 9822"/>
              <a:gd name="T20" fmla="*/ 1482 w 12633"/>
              <a:gd name="T21" fmla="*/ 6210 h 9822"/>
              <a:gd name="T22" fmla="*/ 1420 w 12633"/>
              <a:gd name="T23" fmla="*/ 6309 h 9822"/>
              <a:gd name="T24" fmla="*/ 1284 w 12633"/>
              <a:gd name="T25" fmla="*/ 6507 h 9822"/>
              <a:gd name="T26" fmla="*/ 1136 w 12633"/>
              <a:gd name="T27" fmla="*/ 6692 h 9822"/>
              <a:gd name="T28" fmla="*/ 976 w 12633"/>
              <a:gd name="T29" fmla="*/ 6878 h 9822"/>
              <a:gd name="T30" fmla="*/ 803 w 12633"/>
              <a:gd name="T31" fmla="*/ 7039 h 9822"/>
              <a:gd name="T32" fmla="*/ 617 w 12633"/>
              <a:gd name="T33" fmla="*/ 7200 h 9822"/>
              <a:gd name="T34" fmla="*/ 420 w 12633"/>
              <a:gd name="T35" fmla="*/ 7336 h 9822"/>
              <a:gd name="T36" fmla="*/ 222 w 12633"/>
              <a:gd name="T37" fmla="*/ 7472 h 9822"/>
              <a:gd name="T38" fmla="*/ 0 w 12633"/>
              <a:gd name="T39" fmla="*/ 7595 h 9822"/>
              <a:gd name="T40" fmla="*/ 0 w 12633"/>
              <a:gd name="T41" fmla="*/ 9822 h 9822"/>
              <a:gd name="T42" fmla="*/ 284 w 12633"/>
              <a:gd name="T43" fmla="*/ 9723 h 9822"/>
              <a:gd name="T44" fmla="*/ 543 w 12633"/>
              <a:gd name="T45" fmla="*/ 9624 h 9822"/>
              <a:gd name="T46" fmla="*/ 803 w 12633"/>
              <a:gd name="T47" fmla="*/ 9525 h 9822"/>
              <a:gd name="T48" fmla="*/ 1062 w 12633"/>
              <a:gd name="T49" fmla="*/ 9414 h 9822"/>
              <a:gd name="T50" fmla="*/ 1297 w 12633"/>
              <a:gd name="T51" fmla="*/ 9290 h 9822"/>
              <a:gd name="T52" fmla="*/ 1531 w 12633"/>
              <a:gd name="T53" fmla="*/ 9166 h 9822"/>
              <a:gd name="T54" fmla="*/ 1766 w 12633"/>
              <a:gd name="T55" fmla="*/ 9043 h 9822"/>
              <a:gd name="T56" fmla="*/ 1976 w 12633"/>
              <a:gd name="T57" fmla="*/ 8907 h 9822"/>
              <a:gd name="T58" fmla="*/ 2186 w 12633"/>
              <a:gd name="T59" fmla="*/ 8758 h 9822"/>
              <a:gd name="T60" fmla="*/ 2383 w 12633"/>
              <a:gd name="T61" fmla="*/ 8610 h 9822"/>
              <a:gd name="T62" fmla="*/ 2569 w 12633"/>
              <a:gd name="T63" fmla="*/ 8449 h 9822"/>
              <a:gd name="T64" fmla="*/ 2754 w 12633"/>
              <a:gd name="T65" fmla="*/ 8288 h 9822"/>
              <a:gd name="T66" fmla="*/ 2914 w 12633"/>
              <a:gd name="T67" fmla="*/ 8115 h 9822"/>
              <a:gd name="T68" fmla="*/ 3075 w 12633"/>
              <a:gd name="T69" fmla="*/ 7942 h 9822"/>
              <a:gd name="T70" fmla="*/ 3235 w 12633"/>
              <a:gd name="T71" fmla="*/ 7756 h 9822"/>
              <a:gd name="T72" fmla="*/ 3371 w 12633"/>
              <a:gd name="T73" fmla="*/ 7571 h 9822"/>
              <a:gd name="T74" fmla="*/ 3507 w 12633"/>
              <a:gd name="T75" fmla="*/ 7373 h 9822"/>
              <a:gd name="T76" fmla="*/ 3631 w 12633"/>
              <a:gd name="T77" fmla="*/ 7175 h 9822"/>
              <a:gd name="T78" fmla="*/ 3754 w 12633"/>
              <a:gd name="T79" fmla="*/ 6952 h 9822"/>
              <a:gd name="T80" fmla="*/ 3853 w 12633"/>
              <a:gd name="T81" fmla="*/ 6742 h 9822"/>
              <a:gd name="T82" fmla="*/ 3952 w 12633"/>
              <a:gd name="T83" fmla="*/ 6507 h 9822"/>
              <a:gd name="T84" fmla="*/ 4051 w 12633"/>
              <a:gd name="T85" fmla="*/ 6272 h 9822"/>
              <a:gd name="T86" fmla="*/ 4137 w 12633"/>
              <a:gd name="T87" fmla="*/ 6024 h 9822"/>
              <a:gd name="T88" fmla="*/ 4199 w 12633"/>
              <a:gd name="T89" fmla="*/ 5777 h 9822"/>
              <a:gd name="T90" fmla="*/ 4273 w 12633"/>
              <a:gd name="T91" fmla="*/ 5517 h 9822"/>
              <a:gd name="T92" fmla="*/ 4322 w 12633"/>
              <a:gd name="T93" fmla="*/ 5245 h 9822"/>
              <a:gd name="T94" fmla="*/ 4372 w 12633"/>
              <a:gd name="T95" fmla="*/ 4973 h 9822"/>
              <a:gd name="T96" fmla="*/ 4409 w 12633"/>
              <a:gd name="T97" fmla="*/ 4688 h 9822"/>
              <a:gd name="T98" fmla="*/ 4446 w 12633"/>
              <a:gd name="T99" fmla="*/ 4392 h 9822"/>
              <a:gd name="T100" fmla="*/ 4470 w 12633"/>
              <a:gd name="T101" fmla="*/ 4095 h 9822"/>
              <a:gd name="T102" fmla="*/ 4483 w 12633"/>
              <a:gd name="T103" fmla="*/ 3785 h 9822"/>
              <a:gd name="T104" fmla="*/ 4483 w 12633"/>
              <a:gd name="T105" fmla="*/ 3476 h 9822"/>
              <a:gd name="T106" fmla="*/ 4483 w 12633"/>
              <a:gd name="T107" fmla="*/ 0 h 9822"/>
              <a:gd name="T108" fmla="*/ 1963 w 12633"/>
              <a:gd name="T109" fmla="*/ 0 h 9822"/>
              <a:gd name="T110" fmla="*/ 7681 w 12633"/>
              <a:gd name="T111" fmla="*/ 0 h 9822"/>
              <a:gd name="T112" fmla="*/ 7681 w 12633"/>
              <a:gd name="T113" fmla="*/ 9711 h 9822"/>
              <a:gd name="T114" fmla="*/ 11917 w 12633"/>
              <a:gd name="T115" fmla="*/ 9711 h 9822"/>
              <a:gd name="T116" fmla="*/ 12633 w 12633"/>
              <a:gd name="T117" fmla="*/ 8400 h 9822"/>
              <a:gd name="T118" fmla="*/ 10287 w 12633"/>
              <a:gd name="T119" fmla="*/ 8400 h 9822"/>
              <a:gd name="T120" fmla="*/ 10287 w 12633"/>
              <a:gd name="T121" fmla="*/ 0 h 9822"/>
              <a:gd name="T122" fmla="*/ 7681 w 12633"/>
              <a:gd name="T123" fmla="*/ 0 h 9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5"/>
          <p:cNvSpPr>
            <a:spLocks noEditPoints="1"/>
          </p:cNvSpPr>
          <p:nvPr/>
        </p:nvSpPr>
        <p:spPr bwMode="auto">
          <a:xfrm>
            <a:off x="81102648" y="119043450"/>
            <a:ext cx="20918487" cy="15690850"/>
          </a:xfrm>
          <a:custGeom>
            <a:avLst/>
            <a:gdLst>
              <a:gd name="T0" fmla="*/ 457 w 13177"/>
              <a:gd name="T1" fmla="*/ 8461 h 9884"/>
              <a:gd name="T2" fmla="*/ 5322 w 13177"/>
              <a:gd name="T3" fmla="*/ 8820 h 9884"/>
              <a:gd name="T4" fmla="*/ 0 w 13177"/>
              <a:gd name="T5" fmla="*/ 9884 h 9884"/>
              <a:gd name="T6" fmla="*/ 13177 w 13177"/>
              <a:gd name="T7" fmla="*/ 8820 h 9884"/>
              <a:gd name="T8" fmla="*/ 7965 w 13177"/>
              <a:gd name="T9" fmla="*/ 8461 h 9884"/>
              <a:gd name="T10" fmla="*/ 12744 w 13177"/>
              <a:gd name="T11" fmla="*/ 7422 h 9884"/>
              <a:gd name="T12" fmla="*/ 7965 w 13177"/>
              <a:gd name="T13" fmla="*/ 7026 h 9884"/>
              <a:gd name="T14" fmla="*/ 10028 w 13177"/>
              <a:gd name="T15" fmla="*/ 6135 h 9884"/>
              <a:gd name="T16" fmla="*/ 7965 w 13177"/>
              <a:gd name="T17" fmla="*/ 5665 h 9884"/>
              <a:gd name="T18" fmla="*/ 10028 w 13177"/>
              <a:gd name="T19" fmla="*/ 7026 h 9884"/>
              <a:gd name="T20" fmla="*/ 12670 w 13177"/>
              <a:gd name="T21" fmla="*/ 3414 h 9884"/>
              <a:gd name="T22" fmla="*/ 765 w 13177"/>
              <a:gd name="T23" fmla="*/ 7026 h 9884"/>
              <a:gd name="T24" fmla="*/ 5322 w 13177"/>
              <a:gd name="T25" fmla="*/ 7422 h 9884"/>
              <a:gd name="T26" fmla="*/ 8694 w 13177"/>
              <a:gd name="T27" fmla="*/ 1670 h 9884"/>
              <a:gd name="T28" fmla="*/ 4643 w 13177"/>
              <a:gd name="T29" fmla="*/ 2066 h 9884"/>
              <a:gd name="T30" fmla="*/ 1852 w 13177"/>
              <a:gd name="T31" fmla="*/ 1670 h 9884"/>
              <a:gd name="T32" fmla="*/ 49 w 13177"/>
              <a:gd name="T33" fmla="*/ 2066 h 9884"/>
              <a:gd name="T34" fmla="*/ 13140 w 13177"/>
              <a:gd name="T35" fmla="*/ 3130 h 9884"/>
              <a:gd name="T36" fmla="*/ 11176 w 13177"/>
              <a:gd name="T37" fmla="*/ 2066 h 9884"/>
              <a:gd name="T38" fmla="*/ 8694 w 13177"/>
              <a:gd name="T39" fmla="*/ 1670 h 9884"/>
              <a:gd name="T40" fmla="*/ 407 w 13177"/>
              <a:gd name="T41" fmla="*/ 1447 h 9884"/>
              <a:gd name="T42" fmla="*/ 12769 w 13177"/>
              <a:gd name="T43" fmla="*/ 396 h 9884"/>
              <a:gd name="T44" fmla="*/ 7916 w 13177"/>
              <a:gd name="T45" fmla="*/ 0 h 9884"/>
              <a:gd name="T46" fmla="*/ 5261 w 13177"/>
              <a:gd name="T47" fmla="*/ 396 h 9884"/>
              <a:gd name="T48" fmla="*/ 10028 w 13177"/>
              <a:gd name="T49" fmla="*/ 4305 h 9884"/>
              <a:gd name="T50" fmla="*/ 7965 w 13177"/>
              <a:gd name="T51" fmla="*/ 4787 h 9884"/>
              <a:gd name="T52" fmla="*/ 10028 w 13177"/>
              <a:gd name="T53" fmla="*/ 4305 h 9884"/>
              <a:gd name="T54" fmla="*/ 5322 w 13177"/>
              <a:gd name="T55" fmla="*/ 4305 h 9884"/>
              <a:gd name="T56" fmla="*/ 3408 w 13177"/>
              <a:gd name="T57" fmla="*/ 4787 h 9884"/>
              <a:gd name="T58" fmla="*/ 3408 w 13177"/>
              <a:gd name="T59" fmla="*/ 5665 h 9884"/>
              <a:gd name="T60" fmla="*/ 5322 w 13177"/>
              <a:gd name="T61" fmla="*/ 6135 h 9884"/>
              <a:gd name="T62" fmla="*/ 3408 w 13177"/>
              <a:gd name="T63" fmla="*/ 5665 h 9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6"/>
          <p:cNvSpPr>
            <a:spLocks noEditPoints="1"/>
          </p:cNvSpPr>
          <p:nvPr/>
        </p:nvSpPr>
        <p:spPr bwMode="auto">
          <a:xfrm>
            <a:off x="103079997" y="119083138"/>
            <a:ext cx="20820062" cy="15709900"/>
          </a:xfrm>
          <a:custGeom>
            <a:avLst/>
            <a:gdLst>
              <a:gd name="T0" fmla="*/ 2420 w 13115"/>
              <a:gd name="T1" fmla="*/ 5752 h 9896"/>
              <a:gd name="T2" fmla="*/ 3816 w 13115"/>
              <a:gd name="T3" fmla="*/ 9846 h 9896"/>
              <a:gd name="T4" fmla="*/ 6038 w 13115"/>
              <a:gd name="T5" fmla="*/ 4428 h 9896"/>
              <a:gd name="T6" fmla="*/ 4359 w 13115"/>
              <a:gd name="T7" fmla="*/ 2387 h 9896"/>
              <a:gd name="T8" fmla="*/ 6113 w 13115"/>
              <a:gd name="T9" fmla="*/ 1150 h 9896"/>
              <a:gd name="T10" fmla="*/ 4359 w 13115"/>
              <a:gd name="T11" fmla="*/ 12 h 9896"/>
              <a:gd name="T12" fmla="*/ 1889 w 13115"/>
              <a:gd name="T13" fmla="*/ 1150 h 9896"/>
              <a:gd name="T14" fmla="*/ 0 w 13115"/>
              <a:gd name="T15" fmla="*/ 2387 h 9896"/>
              <a:gd name="T16" fmla="*/ 1889 w 13115"/>
              <a:gd name="T17" fmla="*/ 4428 h 9896"/>
              <a:gd name="T18" fmla="*/ 209 w 13115"/>
              <a:gd name="T19" fmla="*/ 9846 h 9896"/>
              <a:gd name="T20" fmla="*/ 3816 w 13115"/>
              <a:gd name="T21" fmla="*/ 8733 h 9896"/>
              <a:gd name="T22" fmla="*/ 9435 w 13115"/>
              <a:gd name="T23" fmla="*/ 1039 h 9896"/>
              <a:gd name="T24" fmla="*/ 7619 w 13115"/>
              <a:gd name="T25" fmla="*/ 0 h 9896"/>
              <a:gd name="T26" fmla="*/ 6471 w 13115"/>
              <a:gd name="T27" fmla="*/ 2362 h 9896"/>
              <a:gd name="T28" fmla="*/ 8718 w 13115"/>
              <a:gd name="T29" fmla="*/ 3105 h 9896"/>
              <a:gd name="T30" fmla="*/ 10682 w 13115"/>
              <a:gd name="T31" fmla="*/ 2263 h 9896"/>
              <a:gd name="T32" fmla="*/ 10534 w 13115"/>
              <a:gd name="T33" fmla="*/ 3006 h 9896"/>
              <a:gd name="T34" fmla="*/ 10336 w 13115"/>
              <a:gd name="T35" fmla="*/ 3711 h 9896"/>
              <a:gd name="T36" fmla="*/ 10077 w 13115"/>
              <a:gd name="T37" fmla="*/ 4366 h 9896"/>
              <a:gd name="T38" fmla="*/ 9780 w 13115"/>
              <a:gd name="T39" fmla="*/ 4985 h 9896"/>
              <a:gd name="T40" fmla="*/ 9583 w 13115"/>
              <a:gd name="T41" fmla="*/ 4614 h 9896"/>
              <a:gd name="T42" fmla="*/ 9422 w 13115"/>
              <a:gd name="T43" fmla="*/ 4243 h 9896"/>
              <a:gd name="T44" fmla="*/ 9262 w 13115"/>
              <a:gd name="T45" fmla="*/ 3847 h 9896"/>
              <a:gd name="T46" fmla="*/ 9126 w 13115"/>
              <a:gd name="T47" fmla="*/ 3426 h 9896"/>
              <a:gd name="T48" fmla="*/ 7100 w 13115"/>
              <a:gd name="T49" fmla="*/ 3649 h 9896"/>
              <a:gd name="T50" fmla="*/ 7224 w 13115"/>
              <a:gd name="T51" fmla="*/ 4094 h 9896"/>
              <a:gd name="T52" fmla="*/ 7372 w 13115"/>
              <a:gd name="T53" fmla="*/ 4515 h 9896"/>
              <a:gd name="T54" fmla="*/ 7545 w 13115"/>
              <a:gd name="T55" fmla="*/ 4935 h 9896"/>
              <a:gd name="T56" fmla="*/ 7743 w 13115"/>
              <a:gd name="T57" fmla="*/ 5331 h 9896"/>
              <a:gd name="T58" fmla="*/ 7953 w 13115"/>
              <a:gd name="T59" fmla="*/ 5715 h 9896"/>
              <a:gd name="T60" fmla="*/ 8298 w 13115"/>
              <a:gd name="T61" fmla="*/ 6271 h 9896"/>
              <a:gd name="T62" fmla="*/ 8335 w 13115"/>
              <a:gd name="T63" fmla="*/ 6828 h 9896"/>
              <a:gd name="T64" fmla="*/ 7866 w 13115"/>
              <a:gd name="T65" fmla="*/ 7236 h 9896"/>
              <a:gd name="T66" fmla="*/ 7360 w 13115"/>
              <a:gd name="T67" fmla="*/ 7620 h 9896"/>
              <a:gd name="T68" fmla="*/ 6829 w 13115"/>
              <a:gd name="T69" fmla="*/ 7966 h 9896"/>
              <a:gd name="T70" fmla="*/ 6545 w 13115"/>
              <a:gd name="T71" fmla="*/ 9896 h 9896"/>
              <a:gd name="T72" fmla="*/ 7434 w 13115"/>
              <a:gd name="T73" fmla="*/ 9475 h 9896"/>
              <a:gd name="T74" fmla="*/ 8274 w 13115"/>
              <a:gd name="T75" fmla="*/ 9017 h 9896"/>
              <a:gd name="T76" fmla="*/ 9052 w 13115"/>
              <a:gd name="T77" fmla="*/ 8486 h 9896"/>
              <a:gd name="T78" fmla="*/ 9780 w 13115"/>
              <a:gd name="T79" fmla="*/ 7892 h 9896"/>
              <a:gd name="T80" fmla="*/ 10497 w 13115"/>
              <a:gd name="T81" fmla="*/ 8486 h 9896"/>
              <a:gd name="T82" fmla="*/ 11287 w 13115"/>
              <a:gd name="T83" fmla="*/ 9017 h 9896"/>
              <a:gd name="T84" fmla="*/ 12127 w 13115"/>
              <a:gd name="T85" fmla="*/ 9475 h 9896"/>
              <a:gd name="T86" fmla="*/ 13004 w 13115"/>
              <a:gd name="T87" fmla="*/ 9896 h 9896"/>
              <a:gd name="T88" fmla="*/ 12720 w 13115"/>
              <a:gd name="T89" fmla="*/ 7966 h 9896"/>
              <a:gd name="T90" fmla="*/ 12189 w 13115"/>
              <a:gd name="T91" fmla="*/ 7620 h 9896"/>
              <a:gd name="T92" fmla="*/ 11682 w 13115"/>
              <a:gd name="T93" fmla="*/ 7236 h 9896"/>
              <a:gd name="T94" fmla="*/ 11213 w 13115"/>
              <a:gd name="T95" fmla="*/ 6828 h 9896"/>
              <a:gd name="T96" fmla="*/ 11163 w 13115"/>
              <a:gd name="T97" fmla="*/ 6383 h 9896"/>
              <a:gd name="T98" fmla="*/ 11485 w 13115"/>
              <a:gd name="T99" fmla="*/ 5913 h 9896"/>
              <a:gd name="T100" fmla="*/ 11769 w 13115"/>
              <a:gd name="T101" fmla="*/ 5418 h 9896"/>
              <a:gd name="T102" fmla="*/ 12016 w 13115"/>
              <a:gd name="T103" fmla="*/ 4898 h 9896"/>
              <a:gd name="T104" fmla="*/ 12238 w 13115"/>
              <a:gd name="T105" fmla="*/ 4354 h 9896"/>
              <a:gd name="T106" fmla="*/ 12411 w 13115"/>
              <a:gd name="T107" fmla="*/ 3785 h 9896"/>
              <a:gd name="T108" fmla="*/ 12559 w 13115"/>
              <a:gd name="T109" fmla="*/ 3191 h 9896"/>
              <a:gd name="T110" fmla="*/ 12658 w 13115"/>
              <a:gd name="T111" fmla="*/ 2585 h 9896"/>
              <a:gd name="T112" fmla="*/ 13115 w 13115"/>
              <a:gd name="T113" fmla="*/ 2263 h 9896"/>
              <a:gd name="T114" fmla="*/ 9435 w 13115"/>
              <a:gd name="T115" fmla="*/ 1039 h 9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7"/>
          <p:cNvSpPr>
            <a:spLocks noEditPoints="1"/>
          </p:cNvSpPr>
          <p:nvPr/>
        </p:nvSpPr>
        <p:spPr bwMode="auto">
          <a:xfrm>
            <a:off x="125055758" y="119083138"/>
            <a:ext cx="20801012" cy="15651163"/>
          </a:xfrm>
          <a:custGeom>
            <a:avLst/>
            <a:gdLst>
              <a:gd name="T0" fmla="*/ 7583 w 13103"/>
              <a:gd name="T1" fmla="*/ 2944 h 9859"/>
              <a:gd name="T2" fmla="*/ 10448 w 13103"/>
              <a:gd name="T3" fmla="*/ 4403 h 9859"/>
              <a:gd name="T4" fmla="*/ 12585 w 13103"/>
              <a:gd name="T5" fmla="*/ 2041 h 9859"/>
              <a:gd name="T6" fmla="*/ 7583 w 13103"/>
              <a:gd name="T7" fmla="*/ 1657 h 9859"/>
              <a:gd name="T8" fmla="*/ 13103 w 13103"/>
              <a:gd name="T9" fmla="*/ 593 h 9859"/>
              <a:gd name="T10" fmla="*/ 7583 w 13103"/>
              <a:gd name="T11" fmla="*/ 0 h 9859"/>
              <a:gd name="T12" fmla="*/ 5212 w 13103"/>
              <a:gd name="T13" fmla="*/ 593 h 9859"/>
              <a:gd name="T14" fmla="*/ 0 w 13103"/>
              <a:gd name="T15" fmla="*/ 1657 h 9859"/>
              <a:gd name="T16" fmla="*/ 5212 w 13103"/>
              <a:gd name="T17" fmla="*/ 2041 h 9859"/>
              <a:gd name="T18" fmla="*/ 482 w 13103"/>
              <a:gd name="T19" fmla="*/ 4403 h 9859"/>
              <a:gd name="T20" fmla="*/ 5212 w 13103"/>
              <a:gd name="T21" fmla="*/ 4836 h 9859"/>
              <a:gd name="T22" fmla="*/ 482 w 13103"/>
              <a:gd name="T23" fmla="*/ 5789 h 9859"/>
              <a:gd name="T24" fmla="*/ 5212 w 13103"/>
              <a:gd name="T25" fmla="*/ 6185 h 9859"/>
              <a:gd name="T26" fmla="*/ 50 w 13103"/>
              <a:gd name="T27" fmla="*/ 7187 h 9859"/>
              <a:gd name="T28" fmla="*/ 5212 w 13103"/>
              <a:gd name="T29" fmla="*/ 7583 h 9859"/>
              <a:gd name="T30" fmla="*/ 482 w 13103"/>
              <a:gd name="T31" fmla="*/ 8560 h 9859"/>
              <a:gd name="T32" fmla="*/ 5212 w 13103"/>
              <a:gd name="T33" fmla="*/ 8894 h 9859"/>
              <a:gd name="T34" fmla="*/ 4150 w 13103"/>
              <a:gd name="T35" fmla="*/ 9859 h 9859"/>
              <a:gd name="T36" fmla="*/ 7583 w 13103"/>
              <a:gd name="T37" fmla="*/ 8560 h 9859"/>
              <a:gd name="T38" fmla="*/ 10473 w 13103"/>
              <a:gd name="T39" fmla="*/ 7583 h 9859"/>
              <a:gd name="T40" fmla="*/ 7583 w 13103"/>
              <a:gd name="T41" fmla="*/ 7187 h 9859"/>
              <a:gd name="T42" fmla="*/ 10534 w 13103"/>
              <a:gd name="T43" fmla="*/ 8560 h 9859"/>
              <a:gd name="T44" fmla="*/ 12585 w 13103"/>
              <a:gd name="T45" fmla="*/ 7187 h 9859"/>
              <a:gd name="T46" fmla="*/ 13041 w 13103"/>
              <a:gd name="T47" fmla="*/ 6185 h 9859"/>
              <a:gd name="T48" fmla="*/ 12585 w 13103"/>
              <a:gd name="T49" fmla="*/ 4836 h 9859"/>
              <a:gd name="T50" fmla="*/ 7583 w 13103"/>
              <a:gd name="T51" fmla="*/ 4403 h 9859"/>
              <a:gd name="T52" fmla="*/ 10386 w 13103"/>
              <a:gd name="T53" fmla="*/ 3562 h 9859"/>
              <a:gd name="T54" fmla="*/ 2631 w 13103"/>
              <a:gd name="T55" fmla="*/ 2944 h 9859"/>
              <a:gd name="T56" fmla="*/ 5212 w 13103"/>
              <a:gd name="T57" fmla="*/ 3562 h 9859"/>
              <a:gd name="T58" fmla="*/ 2631 w 13103"/>
              <a:gd name="T59" fmla="*/ 2944 h 9859"/>
              <a:gd name="T60" fmla="*/ 7583 w 13103"/>
              <a:gd name="T61" fmla="*/ 6185 h 9859"/>
              <a:gd name="T62" fmla="*/ 10534 w 13103"/>
              <a:gd name="T63" fmla="*/ 5789 h 9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8"/>
          <p:cNvSpPr>
            <a:spLocks noEditPoints="1"/>
          </p:cNvSpPr>
          <p:nvPr/>
        </p:nvSpPr>
        <p:spPr bwMode="auto">
          <a:xfrm>
            <a:off x="147014057" y="119141875"/>
            <a:ext cx="20742274" cy="15630525"/>
          </a:xfrm>
          <a:custGeom>
            <a:avLst/>
            <a:gdLst>
              <a:gd name="T0" fmla="*/ 4544 w 13066"/>
              <a:gd name="T1" fmla="*/ 6840 h 9846"/>
              <a:gd name="T2" fmla="*/ 5952 w 13066"/>
              <a:gd name="T3" fmla="*/ 6939 h 9846"/>
              <a:gd name="T4" fmla="*/ 5866 w 13066"/>
              <a:gd name="T5" fmla="*/ 7125 h 9846"/>
              <a:gd name="T6" fmla="*/ 5767 w 13066"/>
              <a:gd name="T7" fmla="*/ 7298 h 9846"/>
              <a:gd name="T8" fmla="*/ 5644 w 13066"/>
              <a:gd name="T9" fmla="*/ 7447 h 9846"/>
              <a:gd name="T10" fmla="*/ 5495 w 13066"/>
              <a:gd name="T11" fmla="*/ 7595 h 9846"/>
              <a:gd name="T12" fmla="*/ 5335 w 13066"/>
              <a:gd name="T13" fmla="*/ 7731 h 9846"/>
              <a:gd name="T14" fmla="*/ 5137 w 13066"/>
              <a:gd name="T15" fmla="*/ 7842 h 9846"/>
              <a:gd name="T16" fmla="*/ 4903 w 13066"/>
              <a:gd name="T17" fmla="*/ 7954 h 9846"/>
              <a:gd name="T18" fmla="*/ 4779 w 13066"/>
              <a:gd name="T19" fmla="*/ 9846 h 9846"/>
              <a:gd name="T20" fmla="*/ 5471 w 13066"/>
              <a:gd name="T21" fmla="*/ 9673 h 9846"/>
              <a:gd name="T22" fmla="*/ 6076 w 13066"/>
              <a:gd name="T23" fmla="*/ 9451 h 9846"/>
              <a:gd name="T24" fmla="*/ 6619 w 13066"/>
              <a:gd name="T25" fmla="*/ 9178 h 9846"/>
              <a:gd name="T26" fmla="*/ 7088 w 13066"/>
              <a:gd name="T27" fmla="*/ 8832 h 9846"/>
              <a:gd name="T28" fmla="*/ 7484 w 13066"/>
              <a:gd name="T29" fmla="*/ 8436 h 9846"/>
              <a:gd name="T30" fmla="*/ 7805 w 13066"/>
              <a:gd name="T31" fmla="*/ 7966 h 9846"/>
              <a:gd name="T32" fmla="*/ 8052 w 13066"/>
              <a:gd name="T33" fmla="*/ 7434 h 9846"/>
              <a:gd name="T34" fmla="*/ 8225 w 13066"/>
              <a:gd name="T35" fmla="*/ 6840 h 9846"/>
              <a:gd name="T36" fmla="*/ 9830 w 13066"/>
              <a:gd name="T37" fmla="*/ 9834 h 9846"/>
              <a:gd name="T38" fmla="*/ 12053 w 13066"/>
              <a:gd name="T39" fmla="*/ 6840 h 9846"/>
              <a:gd name="T40" fmla="*/ 13066 w 13066"/>
              <a:gd name="T41" fmla="*/ 5653 h 9846"/>
              <a:gd name="T42" fmla="*/ 12053 w 13066"/>
              <a:gd name="T43" fmla="*/ 2894 h 9846"/>
              <a:gd name="T44" fmla="*/ 12979 w 13066"/>
              <a:gd name="T45" fmla="*/ 1694 h 9846"/>
              <a:gd name="T46" fmla="*/ 12053 w 13066"/>
              <a:gd name="T47" fmla="*/ 123 h 9846"/>
              <a:gd name="T48" fmla="*/ 9830 w 13066"/>
              <a:gd name="T49" fmla="*/ 1694 h 9846"/>
              <a:gd name="T50" fmla="*/ 8336 w 13066"/>
              <a:gd name="T51" fmla="*/ 123 h 9846"/>
              <a:gd name="T52" fmla="*/ 6113 w 13066"/>
              <a:gd name="T53" fmla="*/ 1694 h 9846"/>
              <a:gd name="T54" fmla="*/ 4631 w 13066"/>
              <a:gd name="T55" fmla="*/ 2894 h 9846"/>
              <a:gd name="T56" fmla="*/ 6113 w 13066"/>
              <a:gd name="T57" fmla="*/ 5653 h 9846"/>
              <a:gd name="T58" fmla="*/ 3865 w 13066"/>
              <a:gd name="T59" fmla="*/ 9834 h 9846"/>
              <a:gd name="T60" fmla="*/ 3433 w 13066"/>
              <a:gd name="T61" fmla="*/ 8572 h 9846"/>
              <a:gd name="T62" fmla="*/ 0 w 13066"/>
              <a:gd name="T63" fmla="*/ 2684 h 9846"/>
              <a:gd name="T64" fmla="*/ 1037 w 13066"/>
              <a:gd name="T65" fmla="*/ 3995 h 9846"/>
              <a:gd name="T66" fmla="*/ 3865 w 13066"/>
              <a:gd name="T67" fmla="*/ 9834 h 9846"/>
              <a:gd name="T68" fmla="*/ 3532 w 13066"/>
              <a:gd name="T69" fmla="*/ 1224 h 9846"/>
              <a:gd name="T70" fmla="*/ 2581 w 13066"/>
              <a:gd name="T71" fmla="*/ 0 h 9846"/>
              <a:gd name="T72" fmla="*/ 827 w 13066"/>
              <a:gd name="T73" fmla="*/ 2325 h 9846"/>
              <a:gd name="T74" fmla="*/ 8336 w 13066"/>
              <a:gd name="T75" fmla="*/ 2894 h 9846"/>
              <a:gd name="T76" fmla="*/ 9830 w 13066"/>
              <a:gd name="T77" fmla="*/ 5653 h 9846"/>
              <a:gd name="T78" fmla="*/ 8336 w 13066"/>
              <a:gd name="T79" fmla="*/ 2894 h 9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9"/>
          <p:cNvSpPr>
            <a:spLocks noEditPoints="1"/>
          </p:cNvSpPr>
          <p:nvPr/>
        </p:nvSpPr>
        <p:spPr bwMode="auto">
          <a:xfrm>
            <a:off x="168970769" y="119102188"/>
            <a:ext cx="20761324" cy="15454313"/>
          </a:xfrm>
          <a:custGeom>
            <a:avLst/>
            <a:gdLst>
              <a:gd name="T0" fmla="*/ 6928 w 13078"/>
              <a:gd name="T1" fmla="*/ 0 h 9735"/>
              <a:gd name="T2" fmla="*/ 6928 w 13078"/>
              <a:gd name="T3" fmla="*/ 1472 h 9735"/>
              <a:gd name="T4" fmla="*/ 3508 w 13078"/>
              <a:gd name="T5" fmla="*/ 1472 h 9735"/>
              <a:gd name="T6" fmla="*/ 3508 w 13078"/>
              <a:gd name="T7" fmla="*/ 2660 h 9735"/>
              <a:gd name="T8" fmla="*/ 6928 w 13078"/>
              <a:gd name="T9" fmla="*/ 2660 h 9735"/>
              <a:gd name="T10" fmla="*/ 6928 w 13078"/>
              <a:gd name="T11" fmla="*/ 8214 h 9735"/>
              <a:gd name="T12" fmla="*/ 9312 w 13078"/>
              <a:gd name="T13" fmla="*/ 8214 h 9735"/>
              <a:gd name="T14" fmla="*/ 9312 w 13078"/>
              <a:gd name="T15" fmla="*/ 2660 h 9735"/>
              <a:gd name="T16" fmla="*/ 12733 w 13078"/>
              <a:gd name="T17" fmla="*/ 2660 h 9735"/>
              <a:gd name="T18" fmla="*/ 12733 w 13078"/>
              <a:gd name="T19" fmla="*/ 1472 h 9735"/>
              <a:gd name="T20" fmla="*/ 9312 w 13078"/>
              <a:gd name="T21" fmla="*/ 1472 h 9735"/>
              <a:gd name="T22" fmla="*/ 9312 w 13078"/>
              <a:gd name="T23" fmla="*/ 0 h 9735"/>
              <a:gd name="T24" fmla="*/ 6928 w 13078"/>
              <a:gd name="T25" fmla="*/ 0 h 9735"/>
              <a:gd name="T26" fmla="*/ 3014 w 13078"/>
              <a:gd name="T27" fmla="*/ 9735 h 9735"/>
              <a:gd name="T28" fmla="*/ 3014 w 13078"/>
              <a:gd name="T29" fmla="*/ 2239 h 9735"/>
              <a:gd name="T30" fmla="*/ 0 w 13078"/>
              <a:gd name="T31" fmla="*/ 2239 h 9735"/>
              <a:gd name="T32" fmla="*/ 0 w 13078"/>
              <a:gd name="T33" fmla="*/ 3501 h 9735"/>
              <a:gd name="T34" fmla="*/ 704 w 13078"/>
              <a:gd name="T35" fmla="*/ 3501 h 9735"/>
              <a:gd name="T36" fmla="*/ 704 w 13078"/>
              <a:gd name="T37" fmla="*/ 8511 h 9735"/>
              <a:gd name="T38" fmla="*/ 0 w 13078"/>
              <a:gd name="T39" fmla="*/ 8511 h 9735"/>
              <a:gd name="T40" fmla="*/ 0 w 13078"/>
              <a:gd name="T41" fmla="*/ 9735 h 9735"/>
              <a:gd name="T42" fmla="*/ 3014 w 13078"/>
              <a:gd name="T43" fmla="*/ 9735 h 9735"/>
              <a:gd name="T44" fmla="*/ 12276 w 13078"/>
              <a:gd name="T45" fmla="*/ 9735 h 9735"/>
              <a:gd name="T46" fmla="*/ 13078 w 13078"/>
              <a:gd name="T47" fmla="*/ 8511 h 9735"/>
              <a:gd name="T48" fmla="*/ 3051 w 13078"/>
              <a:gd name="T49" fmla="*/ 8511 h 9735"/>
              <a:gd name="T50" fmla="*/ 3841 w 13078"/>
              <a:gd name="T51" fmla="*/ 9735 h 9735"/>
              <a:gd name="T52" fmla="*/ 12276 w 13078"/>
              <a:gd name="T53" fmla="*/ 9735 h 9735"/>
              <a:gd name="T54" fmla="*/ 4310 w 13078"/>
              <a:gd name="T55" fmla="*/ 3229 h 9735"/>
              <a:gd name="T56" fmla="*/ 3829 w 13078"/>
              <a:gd name="T57" fmla="*/ 6816 h 9735"/>
              <a:gd name="T58" fmla="*/ 3347 w 13078"/>
              <a:gd name="T59" fmla="*/ 6816 h 9735"/>
              <a:gd name="T60" fmla="*/ 3668 w 13078"/>
              <a:gd name="T61" fmla="*/ 7880 h 9735"/>
              <a:gd name="T62" fmla="*/ 5940 w 13078"/>
              <a:gd name="T63" fmla="*/ 7880 h 9735"/>
              <a:gd name="T64" fmla="*/ 6509 w 13078"/>
              <a:gd name="T65" fmla="*/ 3229 h 9735"/>
              <a:gd name="T66" fmla="*/ 4310 w 13078"/>
              <a:gd name="T67" fmla="*/ 3229 h 9735"/>
              <a:gd name="T68" fmla="*/ 9732 w 13078"/>
              <a:gd name="T69" fmla="*/ 3229 h 9735"/>
              <a:gd name="T70" fmla="*/ 10300 w 13078"/>
              <a:gd name="T71" fmla="*/ 7880 h 9735"/>
              <a:gd name="T72" fmla="*/ 12572 w 13078"/>
              <a:gd name="T73" fmla="*/ 7880 h 9735"/>
              <a:gd name="T74" fmla="*/ 12893 w 13078"/>
              <a:gd name="T75" fmla="*/ 6816 h 9735"/>
              <a:gd name="T76" fmla="*/ 12399 w 13078"/>
              <a:gd name="T77" fmla="*/ 6816 h 9735"/>
              <a:gd name="T78" fmla="*/ 11930 w 13078"/>
              <a:gd name="T79" fmla="*/ 3229 h 9735"/>
              <a:gd name="T80" fmla="*/ 9732 w 13078"/>
              <a:gd name="T81" fmla="*/ 3229 h 9735"/>
              <a:gd name="T82" fmla="*/ 2853 w 13078"/>
              <a:gd name="T83" fmla="*/ 1992 h 9735"/>
              <a:gd name="T84" fmla="*/ 3038 w 13078"/>
              <a:gd name="T85" fmla="*/ 1163 h 9735"/>
              <a:gd name="T86" fmla="*/ 2643 w 13078"/>
              <a:gd name="T87" fmla="*/ 1163 h 9735"/>
              <a:gd name="T88" fmla="*/ 2347 w 13078"/>
              <a:gd name="T89" fmla="*/ 74 h 9735"/>
              <a:gd name="T90" fmla="*/ 99 w 13078"/>
              <a:gd name="T91" fmla="*/ 74 h 9735"/>
              <a:gd name="T92" fmla="*/ 593 w 13078"/>
              <a:gd name="T93" fmla="*/ 1992 h 9735"/>
              <a:gd name="T94" fmla="*/ 2853 w 13078"/>
              <a:gd name="T95" fmla="*/ 1992 h 9735"/>
              <a:gd name="T96" fmla="*/ 9954 w 13078"/>
              <a:gd name="T97" fmla="*/ 235 h 9735"/>
              <a:gd name="T98" fmla="*/ 9954 w 13078"/>
              <a:gd name="T99" fmla="*/ 1262 h 9735"/>
              <a:gd name="T100" fmla="*/ 11794 w 13078"/>
              <a:gd name="T101" fmla="*/ 1262 h 9735"/>
              <a:gd name="T102" fmla="*/ 12177 w 13078"/>
              <a:gd name="T103" fmla="*/ 235 h 9735"/>
              <a:gd name="T104" fmla="*/ 9954 w 13078"/>
              <a:gd name="T105" fmla="*/ 235 h 9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0"/>
          <p:cNvSpPr>
            <a:spLocks noEditPoints="1"/>
          </p:cNvSpPr>
          <p:nvPr/>
        </p:nvSpPr>
        <p:spPr bwMode="auto">
          <a:xfrm>
            <a:off x="191065593" y="119141875"/>
            <a:ext cx="20448587" cy="15552738"/>
          </a:xfrm>
          <a:custGeom>
            <a:avLst/>
            <a:gdLst>
              <a:gd name="T0" fmla="*/ 2297 w 12881"/>
              <a:gd name="T1" fmla="*/ 8572 h 9797"/>
              <a:gd name="T2" fmla="*/ 2297 w 12881"/>
              <a:gd name="T3" fmla="*/ 5913 h 9797"/>
              <a:gd name="T4" fmla="*/ 4100 w 12881"/>
              <a:gd name="T5" fmla="*/ 5913 h 9797"/>
              <a:gd name="T6" fmla="*/ 4100 w 12881"/>
              <a:gd name="T7" fmla="*/ 9772 h 9797"/>
              <a:gd name="T8" fmla="*/ 6397 w 12881"/>
              <a:gd name="T9" fmla="*/ 9772 h 9797"/>
              <a:gd name="T10" fmla="*/ 6397 w 12881"/>
              <a:gd name="T11" fmla="*/ 866 h 9797"/>
              <a:gd name="T12" fmla="*/ 2952 w 12881"/>
              <a:gd name="T13" fmla="*/ 866 h 9797"/>
              <a:gd name="T14" fmla="*/ 3322 w 12881"/>
              <a:gd name="T15" fmla="*/ 12 h 9797"/>
              <a:gd name="T16" fmla="*/ 926 w 12881"/>
              <a:gd name="T17" fmla="*/ 12 h 9797"/>
              <a:gd name="T18" fmla="*/ 568 w 12881"/>
              <a:gd name="T19" fmla="*/ 866 h 9797"/>
              <a:gd name="T20" fmla="*/ 0 w 12881"/>
              <a:gd name="T21" fmla="*/ 866 h 9797"/>
              <a:gd name="T22" fmla="*/ 0 w 12881"/>
              <a:gd name="T23" fmla="*/ 9772 h 9797"/>
              <a:gd name="T24" fmla="*/ 3421 w 12881"/>
              <a:gd name="T25" fmla="*/ 9772 h 9797"/>
              <a:gd name="T26" fmla="*/ 4100 w 12881"/>
              <a:gd name="T27" fmla="*/ 8572 h 9797"/>
              <a:gd name="T28" fmla="*/ 2297 w 12881"/>
              <a:gd name="T29" fmla="*/ 8572 h 9797"/>
              <a:gd name="T30" fmla="*/ 8719 w 12881"/>
              <a:gd name="T31" fmla="*/ 3129 h 9797"/>
              <a:gd name="T32" fmla="*/ 9250 w 12881"/>
              <a:gd name="T33" fmla="*/ 2066 h 9797"/>
              <a:gd name="T34" fmla="*/ 10584 w 12881"/>
              <a:gd name="T35" fmla="*/ 2066 h 9797"/>
              <a:gd name="T36" fmla="*/ 10584 w 12881"/>
              <a:gd name="T37" fmla="*/ 8597 h 9797"/>
              <a:gd name="T38" fmla="*/ 8966 w 12881"/>
              <a:gd name="T39" fmla="*/ 8597 h 9797"/>
              <a:gd name="T40" fmla="*/ 9534 w 12881"/>
              <a:gd name="T41" fmla="*/ 9797 h 9797"/>
              <a:gd name="T42" fmla="*/ 12881 w 12881"/>
              <a:gd name="T43" fmla="*/ 9797 h 9797"/>
              <a:gd name="T44" fmla="*/ 12881 w 12881"/>
              <a:gd name="T45" fmla="*/ 680 h 9797"/>
              <a:gd name="T46" fmla="*/ 9942 w 12881"/>
              <a:gd name="T47" fmla="*/ 680 h 9797"/>
              <a:gd name="T48" fmla="*/ 10287 w 12881"/>
              <a:gd name="T49" fmla="*/ 0 h 9797"/>
              <a:gd name="T50" fmla="*/ 7867 w 12881"/>
              <a:gd name="T51" fmla="*/ 0 h 9797"/>
              <a:gd name="T52" fmla="*/ 6854 w 12881"/>
              <a:gd name="T53" fmla="*/ 2016 h 9797"/>
              <a:gd name="T54" fmla="*/ 6410 w 12881"/>
              <a:gd name="T55" fmla="*/ 2016 h 9797"/>
              <a:gd name="T56" fmla="*/ 6644 w 12881"/>
              <a:gd name="T57" fmla="*/ 3129 h 9797"/>
              <a:gd name="T58" fmla="*/ 8719 w 12881"/>
              <a:gd name="T59" fmla="*/ 3129 h 9797"/>
              <a:gd name="T60" fmla="*/ 10028 w 12881"/>
              <a:gd name="T61" fmla="*/ 7818 h 9797"/>
              <a:gd name="T62" fmla="*/ 10374 w 12881"/>
              <a:gd name="T63" fmla="*/ 6729 h 9797"/>
              <a:gd name="T64" fmla="*/ 9905 w 12881"/>
              <a:gd name="T65" fmla="*/ 6729 h 9797"/>
              <a:gd name="T66" fmla="*/ 9015 w 12881"/>
              <a:gd name="T67" fmla="*/ 3748 h 9797"/>
              <a:gd name="T68" fmla="*/ 6904 w 12881"/>
              <a:gd name="T69" fmla="*/ 3748 h 9797"/>
              <a:gd name="T70" fmla="*/ 8102 w 12881"/>
              <a:gd name="T71" fmla="*/ 7818 h 9797"/>
              <a:gd name="T72" fmla="*/ 10028 w 12881"/>
              <a:gd name="T73" fmla="*/ 7818 h 9797"/>
              <a:gd name="T74" fmla="*/ 2297 w 12881"/>
              <a:gd name="T75" fmla="*/ 2053 h 9797"/>
              <a:gd name="T76" fmla="*/ 4100 w 12881"/>
              <a:gd name="T77" fmla="*/ 2053 h 9797"/>
              <a:gd name="T78" fmla="*/ 4100 w 12881"/>
              <a:gd name="T79" fmla="*/ 4725 h 9797"/>
              <a:gd name="T80" fmla="*/ 2297 w 12881"/>
              <a:gd name="T81" fmla="*/ 4725 h 9797"/>
              <a:gd name="T82" fmla="*/ 2297 w 12881"/>
              <a:gd name="T83" fmla="*/ 2053 h 9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1"/>
          <p:cNvSpPr>
            <a:spLocks noEditPoints="1"/>
          </p:cNvSpPr>
          <p:nvPr/>
        </p:nvSpPr>
        <p:spPr bwMode="auto">
          <a:xfrm>
            <a:off x="212749255" y="119179975"/>
            <a:ext cx="20937537" cy="15592425"/>
          </a:xfrm>
          <a:custGeom>
            <a:avLst/>
            <a:gdLst>
              <a:gd name="T0" fmla="*/ 13189 w 13189"/>
              <a:gd name="T1" fmla="*/ 2289 h 9822"/>
              <a:gd name="T2" fmla="*/ 10213 w 13189"/>
              <a:gd name="T3" fmla="*/ 0 h 9822"/>
              <a:gd name="T4" fmla="*/ 4952 w 13189"/>
              <a:gd name="T5" fmla="*/ 1052 h 9822"/>
              <a:gd name="T6" fmla="*/ 7928 w 13189"/>
              <a:gd name="T7" fmla="*/ 3625 h 9822"/>
              <a:gd name="T8" fmla="*/ 10423 w 13189"/>
              <a:gd name="T9" fmla="*/ 4812 h 9822"/>
              <a:gd name="T10" fmla="*/ 10040 w 13189"/>
              <a:gd name="T11" fmla="*/ 5419 h 9822"/>
              <a:gd name="T12" fmla="*/ 9497 w 13189"/>
              <a:gd name="T13" fmla="*/ 6037 h 9822"/>
              <a:gd name="T14" fmla="*/ 8879 w 13189"/>
              <a:gd name="T15" fmla="*/ 6284 h 9822"/>
              <a:gd name="T16" fmla="*/ 8360 w 13189"/>
              <a:gd name="T17" fmla="*/ 5814 h 9822"/>
              <a:gd name="T18" fmla="*/ 7941 w 13189"/>
              <a:gd name="T19" fmla="*/ 5320 h 9822"/>
              <a:gd name="T20" fmla="*/ 5742 w 13189"/>
              <a:gd name="T21" fmla="*/ 5468 h 9822"/>
              <a:gd name="T22" fmla="*/ 6360 w 13189"/>
              <a:gd name="T23" fmla="*/ 6371 h 9822"/>
              <a:gd name="T24" fmla="*/ 7175 w 13189"/>
              <a:gd name="T25" fmla="*/ 7200 h 9822"/>
              <a:gd name="T26" fmla="*/ 6965 w 13189"/>
              <a:gd name="T27" fmla="*/ 7695 h 9822"/>
              <a:gd name="T28" fmla="*/ 6125 w 13189"/>
              <a:gd name="T29" fmla="*/ 8004 h 9822"/>
              <a:gd name="T30" fmla="*/ 5211 w 13189"/>
              <a:gd name="T31" fmla="*/ 8239 h 9822"/>
              <a:gd name="T32" fmla="*/ 5755 w 13189"/>
              <a:gd name="T33" fmla="*/ 9699 h 9822"/>
              <a:gd name="T34" fmla="*/ 6545 w 13189"/>
              <a:gd name="T35" fmla="*/ 9525 h 9822"/>
              <a:gd name="T36" fmla="*/ 7298 w 13189"/>
              <a:gd name="T37" fmla="*/ 9315 h 9822"/>
              <a:gd name="T38" fmla="*/ 8015 w 13189"/>
              <a:gd name="T39" fmla="*/ 9068 h 9822"/>
              <a:gd name="T40" fmla="*/ 8706 w 13189"/>
              <a:gd name="T41" fmla="*/ 8771 h 9822"/>
              <a:gd name="T42" fmla="*/ 9361 w 13189"/>
              <a:gd name="T43" fmla="*/ 8660 h 9822"/>
              <a:gd name="T44" fmla="*/ 10040 w 13189"/>
              <a:gd name="T45" fmla="*/ 8969 h 9822"/>
              <a:gd name="T46" fmla="*/ 10756 w 13189"/>
              <a:gd name="T47" fmla="*/ 9241 h 9822"/>
              <a:gd name="T48" fmla="*/ 11510 w 13189"/>
              <a:gd name="T49" fmla="*/ 9464 h 9822"/>
              <a:gd name="T50" fmla="*/ 12300 w 13189"/>
              <a:gd name="T51" fmla="*/ 9649 h 9822"/>
              <a:gd name="T52" fmla="*/ 13127 w 13189"/>
              <a:gd name="T53" fmla="*/ 9785 h 9822"/>
              <a:gd name="T54" fmla="*/ 12498 w 13189"/>
              <a:gd name="T55" fmla="*/ 8091 h 9822"/>
              <a:gd name="T56" fmla="*/ 11596 w 13189"/>
              <a:gd name="T57" fmla="*/ 7806 h 9822"/>
              <a:gd name="T58" fmla="*/ 10769 w 13189"/>
              <a:gd name="T59" fmla="*/ 7447 h 9822"/>
              <a:gd name="T60" fmla="*/ 11448 w 13189"/>
              <a:gd name="T61" fmla="*/ 6804 h 9822"/>
              <a:gd name="T62" fmla="*/ 12028 w 13189"/>
              <a:gd name="T63" fmla="*/ 6124 h 9822"/>
              <a:gd name="T64" fmla="*/ 12485 w 13189"/>
              <a:gd name="T65" fmla="*/ 5394 h 9822"/>
              <a:gd name="T66" fmla="*/ 12843 w 13189"/>
              <a:gd name="T67" fmla="*/ 4652 h 9822"/>
              <a:gd name="T68" fmla="*/ 13078 w 13189"/>
              <a:gd name="T69" fmla="*/ 3885 h 9822"/>
              <a:gd name="T70" fmla="*/ 3569 w 13189"/>
              <a:gd name="T71" fmla="*/ 1114 h 9822"/>
              <a:gd name="T72" fmla="*/ 1161 w 13189"/>
              <a:gd name="T73" fmla="*/ 1114 h 9822"/>
              <a:gd name="T74" fmla="*/ 1161 w 13189"/>
              <a:gd name="T75" fmla="*/ 2351 h 9822"/>
              <a:gd name="T76" fmla="*/ 0 w 13189"/>
              <a:gd name="T77" fmla="*/ 6371 h 9822"/>
              <a:gd name="T78" fmla="*/ 321 w 13189"/>
              <a:gd name="T79" fmla="*/ 8672 h 9822"/>
              <a:gd name="T80" fmla="*/ 3569 w 13189"/>
              <a:gd name="T81" fmla="*/ 5555 h 9822"/>
              <a:gd name="T82" fmla="*/ 3569 w 13189"/>
              <a:gd name="T83" fmla="*/ 4169 h 9822"/>
              <a:gd name="T84" fmla="*/ 4631 w 13189"/>
              <a:gd name="T85" fmla="*/ 1114 h 9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2"/>
          <p:cNvSpPr>
            <a:spLocks noEditPoints="1"/>
          </p:cNvSpPr>
          <p:nvPr/>
        </p:nvSpPr>
        <p:spPr bwMode="auto">
          <a:xfrm>
            <a:off x="234745654" y="119141875"/>
            <a:ext cx="20859749" cy="15670213"/>
          </a:xfrm>
          <a:custGeom>
            <a:avLst/>
            <a:gdLst>
              <a:gd name="T0" fmla="*/ 5545 w 13140"/>
              <a:gd name="T1" fmla="*/ 0 h 9871"/>
              <a:gd name="T2" fmla="*/ 5545 w 13140"/>
              <a:gd name="T3" fmla="*/ 1224 h 9871"/>
              <a:gd name="T4" fmla="*/ 7052 w 13140"/>
              <a:gd name="T5" fmla="*/ 1224 h 9871"/>
              <a:gd name="T6" fmla="*/ 5878 w 13140"/>
              <a:gd name="T7" fmla="*/ 3896 h 9871"/>
              <a:gd name="T8" fmla="*/ 5878 w 13140"/>
              <a:gd name="T9" fmla="*/ 5121 h 9871"/>
              <a:gd name="T10" fmla="*/ 10312 w 13140"/>
              <a:gd name="T11" fmla="*/ 5121 h 9871"/>
              <a:gd name="T12" fmla="*/ 10312 w 13140"/>
              <a:gd name="T13" fmla="*/ 8708 h 9871"/>
              <a:gd name="T14" fmla="*/ 6162 w 13140"/>
              <a:gd name="T15" fmla="*/ 8708 h 9871"/>
              <a:gd name="T16" fmla="*/ 6669 w 13140"/>
              <a:gd name="T17" fmla="*/ 9871 h 9871"/>
              <a:gd name="T18" fmla="*/ 12955 w 13140"/>
              <a:gd name="T19" fmla="*/ 9871 h 9871"/>
              <a:gd name="T20" fmla="*/ 12955 w 13140"/>
              <a:gd name="T21" fmla="*/ 3896 h 9871"/>
              <a:gd name="T22" fmla="*/ 8879 w 13140"/>
              <a:gd name="T23" fmla="*/ 3896 h 9871"/>
              <a:gd name="T24" fmla="*/ 10003 w 13140"/>
              <a:gd name="T25" fmla="*/ 1224 h 9871"/>
              <a:gd name="T26" fmla="*/ 13140 w 13140"/>
              <a:gd name="T27" fmla="*/ 1224 h 9871"/>
              <a:gd name="T28" fmla="*/ 13140 w 13140"/>
              <a:gd name="T29" fmla="*/ 0 h 9871"/>
              <a:gd name="T30" fmla="*/ 5545 w 13140"/>
              <a:gd name="T31" fmla="*/ 0 h 9871"/>
              <a:gd name="T32" fmla="*/ 3890 w 13140"/>
              <a:gd name="T33" fmla="*/ 8535 h 9871"/>
              <a:gd name="T34" fmla="*/ 3890 w 13140"/>
              <a:gd name="T35" fmla="*/ 1459 h 9871"/>
              <a:gd name="T36" fmla="*/ 5137 w 13140"/>
              <a:gd name="T37" fmla="*/ 1459 h 9871"/>
              <a:gd name="T38" fmla="*/ 5137 w 13140"/>
              <a:gd name="T39" fmla="*/ 247 h 9871"/>
              <a:gd name="T40" fmla="*/ 0 w 13140"/>
              <a:gd name="T41" fmla="*/ 247 h 9871"/>
              <a:gd name="T42" fmla="*/ 0 w 13140"/>
              <a:gd name="T43" fmla="*/ 1459 h 9871"/>
              <a:gd name="T44" fmla="*/ 1247 w 13140"/>
              <a:gd name="T45" fmla="*/ 1459 h 9871"/>
              <a:gd name="T46" fmla="*/ 1247 w 13140"/>
              <a:gd name="T47" fmla="*/ 8535 h 9871"/>
              <a:gd name="T48" fmla="*/ 0 w 13140"/>
              <a:gd name="T49" fmla="*/ 8535 h 9871"/>
              <a:gd name="T50" fmla="*/ 0 w 13140"/>
              <a:gd name="T51" fmla="*/ 9760 h 9871"/>
              <a:gd name="T52" fmla="*/ 5137 w 13140"/>
              <a:gd name="T53" fmla="*/ 9760 h 9871"/>
              <a:gd name="T54" fmla="*/ 5137 w 13140"/>
              <a:gd name="T55" fmla="*/ 8535 h 9871"/>
              <a:gd name="T56" fmla="*/ 3890 w 13140"/>
              <a:gd name="T57" fmla="*/ 8535 h 9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7"/>
          <p:cNvSpPr>
            <a:spLocks/>
          </p:cNvSpPr>
          <p:nvPr/>
        </p:nvSpPr>
        <p:spPr bwMode="auto">
          <a:xfrm>
            <a:off x="11317416" y="5877272"/>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Rectangle 6"/>
          <p:cNvSpPr>
            <a:spLocks noChangeArrowheads="1"/>
          </p:cNvSpPr>
          <p:nvPr/>
        </p:nvSpPr>
        <p:spPr bwMode="auto">
          <a:xfrm>
            <a:off x="6408674" y="4211576"/>
            <a:ext cx="2013387" cy="815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7"/>
          <p:cNvSpPr>
            <a:spLocks noChangeArrowheads="1"/>
          </p:cNvSpPr>
          <p:nvPr/>
        </p:nvSpPr>
        <p:spPr bwMode="auto">
          <a:xfrm>
            <a:off x="7676310" y="4211576"/>
            <a:ext cx="2010896" cy="8152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8"/>
          <p:cNvSpPr>
            <a:spLocks noChangeArrowheads="1"/>
          </p:cNvSpPr>
          <p:nvPr/>
        </p:nvSpPr>
        <p:spPr bwMode="auto">
          <a:xfrm>
            <a:off x="8940530" y="4211576"/>
            <a:ext cx="2013387" cy="8152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10208165" y="4211576"/>
            <a:ext cx="2010896" cy="8152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14"/>
          <p:cNvGrpSpPr/>
          <p:nvPr/>
        </p:nvGrpSpPr>
        <p:grpSpPr>
          <a:xfrm>
            <a:off x="9647499" y="306904"/>
            <a:ext cx="473877" cy="484825"/>
            <a:chOff x="702608" y="-1899592"/>
            <a:chExt cx="1054013" cy="1078364"/>
          </a:xfrm>
        </p:grpSpPr>
        <p:sp>
          <p:nvSpPr>
            <p:cNvPr id="7" name="Oval 5"/>
            <p:cNvSpPr>
              <a:spLocks noChangeArrowheads="1"/>
            </p:cNvSpPr>
            <p:nvPr/>
          </p:nvSpPr>
          <p:spPr bwMode="auto">
            <a:xfrm>
              <a:off x="702608" y="-1899592"/>
              <a:ext cx="1054013" cy="107836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EditPoints="1"/>
            </p:cNvSpPr>
            <p:nvPr/>
          </p:nvSpPr>
          <p:spPr bwMode="auto">
            <a:xfrm>
              <a:off x="904366" y="-1555211"/>
              <a:ext cx="650496" cy="445260"/>
            </a:xfrm>
            <a:custGeom>
              <a:avLst/>
              <a:gdLst>
                <a:gd name="T0" fmla="*/ 380 w 394"/>
                <a:gd name="T1" fmla="*/ 19 h 263"/>
                <a:gd name="T2" fmla="*/ 380 w 394"/>
                <a:gd name="T3" fmla="*/ 216 h 263"/>
                <a:gd name="T4" fmla="*/ 374 w 394"/>
                <a:gd name="T5" fmla="*/ 216 h 263"/>
                <a:gd name="T6" fmla="*/ 362 w 394"/>
                <a:gd name="T7" fmla="*/ 215 h 263"/>
                <a:gd name="T8" fmla="*/ 199 w 394"/>
                <a:gd name="T9" fmla="*/ 256 h 263"/>
                <a:gd name="T10" fmla="*/ 197 w 394"/>
                <a:gd name="T11" fmla="*/ 257 h 263"/>
                <a:gd name="T12" fmla="*/ 195 w 394"/>
                <a:gd name="T13" fmla="*/ 256 h 263"/>
                <a:gd name="T14" fmla="*/ 33 w 394"/>
                <a:gd name="T15" fmla="*/ 215 h 263"/>
                <a:gd name="T16" fmla="*/ 20 w 394"/>
                <a:gd name="T17" fmla="*/ 216 h 263"/>
                <a:gd name="T18" fmla="*/ 14 w 394"/>
                <a:gd name="T19" fmla="*/ 216 h 263"/>
                <a:gd name="T20" fmla="*/ 14 w 394"/>
                <a:gd name="T21" fmla="*/ 19 h 263"/>
                <a:gd name="T22" fmla="*/ 0 w 394"/>
                <a:gd name="T23" fmla="*/ 19 h 263"/>
                <a:gd name="T24" fmla="*/ 0 w 394"/>
                <a:gd name="T25" fmla="*/ 223 h 263"/>
                <a:gd name="T26" fmla="*/ 197 w 394"/>
                <a:gd name="T27" fmla="*/ 263 h 263"/>
                <a:gd name="T28" fmla="*/ 394 w 394"/>
                <a:gd name="T29" fmla="*/ 223 h 263"/>
                <a:gd name="T30" fmla="*/ 394 w 394"/>
                <a:gd name="T31" fmla="*/ 19 h 263"/>
                <a:gd name="T32" fmla="*/ 380 w 394"/>
                <a:gd name="T33" fmla="*/ 19 h 263"/>
                <a:gd name="T34" fmla="*/ 191 w 394"/>
                <a:gd name="T35" fmla="*/ 223 h 263"/>
                <a:gd name="T36" fmla="*/ 191 w 394"/>
                <a:gd name="T37" fmla="*/ 44 h 263"/>
                <a:gd name="T38" fmla="*/ 54 w 394"/>
                <a:gd name="T39" fmla="*/ 2 h 263"/>
                <a:gd name="T40" fmla="*/ 54 w 394"/>
                <a:gd name="T41" fmla="*/ 188 h 263"/>
                <a:gd name="T42" fmla="*/ 59 w 394"/>
                <a:gd name="T43" fmla="*/ 188 h 263"/>
                <a:gd name="T44" fmla="*/ 191 w 394"/>
                <a:gd name="T45" fmla="*/ 223 h 263"/>
                <a:gd name="T46" fmla="*/ 340 w 394"/>
                <a:gd name="T47" fmla="*/ 188 h 263"/>
                <a:gd name="T48" fmla="*/ 340 w 394"/>
                <a:gd name="T49" fmla="*/ 2 h 263"/>
                <a:gd name="T50" fmla="*/ 204 w 394"/>
                <a:gd name="T51" fmla="*/ 44 h 263"/>
                <a:gd name="T52" fmla="*/ 204 w 394"/>
                <a:gd name="T53" fmla="*/ 223 h 263"/>
                <a:gd name="T54" fmla="*/ 335 w 394"/>
                <a:gd name="T55" fmla="*/ 188 h 263"/>
                <a:gd name="T56" fmla="*/ 340 w 394"/>
                <a:gd name="T57" fmla="*/ 188 h 263"/>
                <a:gd name="T58" fmla="*/ 197 w 394"/>
                <a:gd name="T59" fmla="*/ 252 h 263"/>
                <a:gd name="T60" fmla="*/ 371 w 394"/>
                <a:gd name="T61" fmla="*/ 211 h 263"/>
                <a:gd name="T62" fmla="*/ 371 w 394"/>
                <a:gd name="T63" fmla="*/ 4 h 263"/>
                <a:gd name="T64" fmla="*/ 350 w 394"/>
                <a:gd name="T65" fmla="*/ 4 h 263"/>
                <a:gd name="T66" fmla="*/ 350 w 394"/>
                <a:gd name="T67" fmla="*/ 198 h 263"/>
                <a:gd name="T68" fmla="*/ 344 w 394"/>
                <a:gd name="T69" fmla="*/ 197 h 263"/>
                <a:gd name="T70" fmla="*/ 334 w 394"/>
                <a:gd name="T71" fmla="*/ 197 h 263"/>
                <a:gd name="T72" fmla="*/ 201 w 394"/>
                <a:gd name="T73" fmla="*/ 235 h 263"/>
                <a:gd name="T74" fmla="*/ 197 w 394"/>
                <a:gd name="T75" fmla="*/ 237 h 263"/>
                <a:gd name="T76" fmla="*/ 194 w 394"/>
                <a:gd name="T77" fmla="*/ 235 h 263"/>
                <a:gd name="T78" fmla="*/ 60 w 394"/>
                <a:gd name="T79" fmla="*/ 197 h 263"/>
                <a:gd name="T80" fmla="*/ 50 w 394"/>
                <a:gd name="T81" fmla="*/ 197 h 263"/>
                <a:gd name="T82" fmla="*/ 45 w 394"/>
                <a:gd name="T83" fmla="*/ 198 h 263"/>
                <a:gd name="T84" fmla="*/ 45 w 394"/>
                <a:gd name="T85" fmla="*/ 4 h 263"/>
                <a:gd name="T86" fmla="*/ 24 w 394"/>
                <a:gd name="T87" fmla="*/ 4 h 263"/>
                <a:gd name="T88" fmla="*/ 24 w 394"/>
                <a:gd name="T89" fmla="*/ 211 h 263"/>
                <a:gd name="T90" fmla="*/ 197 w 394"/>
                <a:gd name="T91"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4" h="263">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组合 15"/>
          <p:cNvGrpSpPr/>
          <p:nvPr/>
        </p:nvGrpSpPr>
        <p:grpSpPr>
          <a:xfrm>
            <a:off x="10252711" y="306904"/>
            <a:ext cx="472313" cy="484825"/>
            <a:chOff x="2014036" y="-1899592"/>
            <a:chExt cx="1050534" cy="1078364"/>
          </a:xfrm>
        </p:grpSpPr>
        <p:sp>
          <p:nvSpPr>
            <p:cNvPr id="8" name="Oval 6"/>
            <p:cNvSpPr>
              <a:spLocks noChangeArrowheads="1"/>
            </p:cNvSpPr>
            <p:nvPr/>
          </p:nvSpPr>
          <p:spPr bwMode="auto">
            <a:xfrm>
              <a:off x="2014036" y="-1899592"/>
              <a:ext cx="1050534" cy="107836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noEditPoints="1"/>
            </p:cNvSpPr>
            <p:nvPr/>
          </p:nvSpPr>
          <p:spPr bwMode="auto">
            <a:xfrm>
              <a:off x="2313195" y="-1670005"/>
              <a:ext cx="553096" cy="640061"/>
            </a:xfrm>
            <a:custGeom>
              <a:avLst/>
              <a:gdLst>
                <a:gd name="T0" fmla="*/ 214 w 336"/>
                <a:gd name="T1" fmla="*/ 48 h 380"/>
                <a:gd name="T2" fmla="*/ 167 w 336"/>
                <a:gd name="T3" fmla="*/ 95 h 380"/>
                <a:gd name="T4" fmla="*/ 119 w 336"/>
                <a:gd name="T5" fmla="*/ 95 h 380"/>
                <a:gd name="T6" fmla="*/ 72 w 336"/>
                <a:gd name="T7" fmla="*/ 48 h 380"/>
                <a:gd name="T8" fmla="*/ 119 w 336"/>
                <a:gd name="T9" fmla="*/ 0 h 380"/>
                <a:gd name="T10" fmla="*/ 167 w 336"/>
                <a:gd name="T11" fmla="*/ 0 h 380"/>
                <a:gd name="T12" fmla="*/ 214 w 336"/>
                <a:gd name="T13" fmla="*/ 48 h 380"/>
                <a:gd name="T14" fmla="*/ 237 w 336"/>
                <a:gd name="T15" fmla="*/ 48 h 380"/>
                <a:gd name="T16" fmla="*/ 238 w 336"/>
                <a:gd name="T17" fmla="*/ 59 h 380"/>
                <a:gd name="T18" fmla="*/ 179 w 336"/>
                <a:gd name="T19" fmla="*/ 118 h 380"/>
                <a:gd name="T20" fmla="*/ 107 w 336"/>
                <a:gd name="T21" fmla="*/ 118 h 380"/>
                <a:gd name="T22" fmla="*/ 48 w 336"/>
                <a:gd name="T23" fmla="*/ 59 h 380"/>
                <a:gd name="T24" fmla="*/ 49 w 336"/>
                <a:gd name="T25" fmla="*/ 48 h 380"/>
                <a:gd name="T26" fmla="*/ 0 w 336"/>
                <a:gd name="T27" fmla="*/ 106 h 380"/>
                <a:gd name="T28" fmla="*/ 0 w 336"/>
                <a:gd name="T29" fmla="*/ 320 h 380"/>
                <a:gd name="T30" fmla="*/ 60 w 336"/>
                <a:gd name="T31" fmla="*/ 380 h 380"/>
                <a:gd name="T32" fmla="*/ 218 w 336"/>
                <a:gd name="T33" fmla="*/ 380 h 380"/>
                <a:gd name="T34" fmla="*/ 153 w 336"/>
                <a:gd name="T35" fmla="*/ 282 h 380"/>
                <a:gd name="T36" fmla="*/ 260 w 336"/>
                <a:gd name="T37" fmla="*/ 176 h 380"/>
                <a:gd name="T38" fmla="*/ 286 w 336"/>
                <a:gd name="T39" fmla="*/ 179 h 380"/>
                <a:gd name="T40" fmla="*/ 286 w 336"/>
                <a:gd name="T41" fmla="*/ 106 h 380"/>
                <a:gd name="T42" fmla="*/ 237 w 336"/>
                <a:gd name="T43" fmla="*/ 48 h 380"/>
                <a:gd name="T44" fmla="*/ 134 w 336"/>
                <a:gd name="T45" fmla="*/ 238 h 380"/>
                <a:gd name="T46" fmla="*/ 134 w 336"/>
                <a:gd name="T47" fmla="*/ 238 h 380"/>
                <a:gd name="T48" fmla="*/ 60 w 336"/>
                <a:gd name="T49" fmla="*/ 238 h 380"/>
                <a:gd name="T50" fmla="*/ 48 w 336"/>
                <a:gd name="T51" fmla="*/ 226 h 380"/>
                <a:gd name="T52" fmla="*/ 60 w 336"/>
                <a:gd name="T53" fmla="*/ 214 h 380"/>
                <a:gd name="T54" fmla="*/ 134 w 336"/>
                <a:gd name="T55" fmla="*/ 214 h 380"/>
                <a:gd name="T56" fmla="*/ 146 w 336"/>
                <a:gd name="T57" fmla="*/ 226 h 380"/>
                <a:gd name="T58" fmla="*/ 134 w 336"/>
                <a:gd name="T59" fmla="*/ 238 h 380"/>
                <a:gd name="T60" fmla="*/ 158 w 336"/>
                <a:gd name="T61" fmla="*/ 190 h 380"/>
                <a:gd name="T62" fmla="*/ 158 w 336"/>
                <a:gd name="T63" fmla="*/ 190 h 380"/>
                <a:gd name="T64" fmla="*/ 60 w 336"/>
                <a:gd name="T65" fmla="*/ 190 h 380"/>
                <a:gd name="T66" fmla="*/ 48 w 336"/>
                <a:gd name="T67" fmla="*/ 178 h 380"/>
                <a:gd name="T68" fmla="*/ 60 w 336"/>
                <a:gd name="T69" fmla="*/ 167 h 380"/>
                <a:gd name="T70" fmla="*/ 158 w 336"/>
                <a:gd name="T71" fmla="*/ 167 h 380"/>
                <a:gd name="T72" fmla="*/ 170 w 336"/>
                <a:gd name="T73" fmla="*/ 178 h 380"/>
                <a:gd name="T74" fmla="*/ 158 w 336"/>
                <a:gd name="T75" fmla="*/ 190 h 380"/>
                <a:gd name="T76" fmla="*/ 279 w 336"/>
                <a:gd name="T77" fmla="*/ 208 h 380"/>
                <a:gd name="T78" fmla="*/ 260 w 336"/>
                <a:gd name="T79" fmla="*/ 206 h 380"/>
                <a:gd name="T80" fmla="*/ 184 w 336"/>
                <a:gd name="T81" fmla="*/ 281 h 380"/>
                <a:gd name="T82" fmla="*/ 244 w 336"/>
                <a:gd name="T83" fmla="*/ 356 h 380"/>
                <a:gd name="T84" fmla="*/ 260 w 336"/>
                <a:gd name="T85" fmla="*/ 357 h 380"/>
                <a:gd name="T86" fmla="*/ 336 w 336"/>
                <a:gd name="T87" fmla="*/ 281 h 380"/>
                <a:gd name="T88" fmla="*/ 279 w 336"/>
                <a:gd name="T89" fmla="*/ 208 h 380"/>
                <a:gd name="T90" fmla="*/ 303 w 336"/>
                <a:gd name="T91" fmla="*/ 271 h 380"/>
                <a:gd name="T92" fmla="*/ 303 w 336"/>
                <a:gd name="T93" fmla="*/ 271 h 380"/>
                <a:gd name="T94" fmla="*/ 279 w 336"/>
                <a:gd name="T95" fmla="*/ 295 h 380"/>
                <a:gd name="T96" fmla="*/ 260 w 336"/>
                <a:gd name="T97" fmla="*/ 314 h 380"/>
                <a:gd name="T98" fmla="*/ 239 w 336"/>
                <a:gd name="T99" fmla="*/ 314 h 380"/>
                <a:gd name="T100" fmla="*/ 217 w 336"/>
                <a:gd name="T101" fmla="*/ 292 h 380"/>
                <a:gd name="T102" fmla="*/ 217 w 336"/>
                <a:gd name="T103" fmla="*/ 271 h 380"/>
                <a:gd name="T104" fmla="*/ 239 w 336"/>
                <a:gd name="T105" fmla="*/ 271 h 380"/>
                <a:gd name="T106" fmla="*/ 250 w 336"/>
                <a:gd name="T107" fmla="*/ 281 h 380"/>
                <a:gd name="T108" fmla="*/ 279 w 336"/>
                <a:gd name="T109" fmla="*/ 252 h 380"/>
                <a:gd name="T110" fmla="*/ 282 w 336"/>
                <a:gd name="T111" fmla="*/ 249 h 380"/>
                <a:gd name="T112" fmla="*/ 303 w 336"/>
                <a:gd name="T113" fmla="*/ 249 h 380"/>
                <a:gd name="T114" fmla="*/ 303 w 336"/>
                <a:gd name="T115" fmla="*/ 27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80">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 name="组合 16"/>
          <p:cNvGrpSpPr/>
          <p:nvPr/>
        </p:nvGrpSpPr>
        <p:grpSpPr>
          <a:xfrm>
            <a:off x="10856359" y="306904"/>
            <a:ext cx="472313" cy="484825"/>
            <a:chOff x="3252414" y="-1899592"/>
            <a:chExt cx="1050534" cy="1078364"/>
          </a:xfrm>
        </p:grpSpPr>
        <p:sp>
          <p:nvSpPr>
            <p:cNvPr id="9" name="Oval 7"/>
            <p:cNvSpPr>
              <a:spLocks noChangeArrowheads="1"/>
            </p:cNvSpPr>
            <p:nvPr/>
          </p:nvSpPr>
          <p:spPr bwMode="auto">
            <a:xfrm>
              <a:off x="3252414" y="-1899592"/>
              <a:ext cx="1050534" cy="1078364"/>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3450694" y="-1683919"/>
              <a:ext cx="594839" cy="647018"/>
            </a:xfrm>
            <a:custGeom>
              <a:avLst/>
              <a:gdLst>
                <a:gd name="T0" fmla="*/ 136 w 360"/>
                <a:gd name="T1" fmla="*/ 238 h 383"/>
                <a:gd name="T2" fmla="*/ 130 w 360"/>
                <a:gd name="T3" fmla="*/ 217 h 383"/>
                <a:gd name="T4" fmla="*/ 157 w 360"/>
                <a:gd name="T5" fmla="*/ 104 h 383"/>
                <a:gd name="T6" fmla="*/ 187 w 360"/>
                <a:gd name="T7" fmla="*/ 195 h 383"/>
                <a:gd name="T8" fmla="*/ 223 w 360"/>
                <a:gd name="T9" fmla="*/ 90 h 383"/>
                <a:gd name="T10" fmla="*/ 142 w 360"/>
                <a:gd name="T11" fmla="*/ 179 h 383"/>
                <a:gd name="T12" fmla="*/ 136 w 360"/>
                <a:gd name="T13" fmla="*/ 191 h 383"/>
                <a:gd name="T14" fmla="*/ 185 w 360"/>
                <a:gd name="T15" fmla="*/ 220 h 383"/>
                <a:gd name="T16" fmla="*/ 237 w 360"/>
                <a:gd name="T17" fmla="*/ 76 h 383"/>
                <a:gd name="T18" fmla="*/ 240 w 360"/>
                <a:gd name="T19" fmla="*/ 49 h 383"/>
                <a:gd name="T20" fmla="*/ 237 w 360"/>
                <a:gd name="T21" fmla="*/ 76 h 383"/>
                <a:gd name="T22" fmla="*/ 281 w 360"/>
                <a:gd name="T23" fmla="*/ 90 h 383"/>
                <a:gd name="T24" fmla="*/ 253 w 360"/>
                <a:gd name="T25" fmla="*/ 93 h 383"/>
                <a:gd name="T26" fmla="*/ 205 w 360"/>
                <a:gd name="T27" fmla="*/ 64 h 383"/>
                <a:gd name="T28" fmla="*/ 194 w 360"/>
                <a:gd name="T29" fmla="*/ 39 h 383"/>
                <a:gd name="T30" fmla="*/ 205 w 360"/>
                <a:gd name="T31" fmla="*/ 64 h 383"/>
                <a:gd name="T32" fmla="*/ 159 w 360"/>
                <a:gd name="T33" fmla="*/ 48 h 383"/>
                <a:gd name="T34" fmla="*/ 161 w 360"/>
                <a:gd name="T35" fmla="*/ 76 h 383"/>
                <a:gd name="T36" fmla="*/ 264 w 360"/>
                <a:gd name="T37" fmla="*/ 137 h 383"/>
                <a:gd name="T38" fmla="*/ 290 w 360"/>
                <a:gd name="T39" fmla="*/ 125 h 383"/>
                <a:gd name="T40" fmla="*/ 264 w 360"/>
                <a:gd name="T41" fmla="*/ 137 h 383"/>
                <a:gd name="T42" fmla="*/ 132 w 360"/>
                <a:gd name="T43" fmla="*/ 196 h 383"/>
                <a:gd name="T44" fmla="*/ 126 w 360"/>
                <a:gd name="T45" fmla="*/ 208 h 383"/>
                <a:gd name="T46" fmla="*/ 175 w 360"/>
                <a:gd name="T47" fmla="*/ 237 h 383"/>
                <a:gd name="T48" fmla="*/ 131 w 360"/>
                <a:gd name="T49" fmla="*/ 383 h 383"/>
                <a:gd name="T50" fmla="*/ 141 w 360"/>
                <a:gd name="T51" fmla="*/ 22 h 383"/>
                <a:gd name="T52" fmla="*/ 342 w 360"/>
                <a:gd name="T53" fmla="*/ 109 h 383"/>
                <a:gd name="T54" fmla="*/ 345 w 360"/>
                <a:gd name="T55" fmla="*/ 167 h 383"/>
                <a:gd name="T56" fmla="*/ 356 w 360"/>
                <a:gd name="T57" fmla="*/ 240 h 383"/>
                <a:gd name="T58" fmla="*/ 343 w 360"/>
                <a:gd name="T59" fmla="*/ 301 h 383"/>
                <a:gd name="T60" fmla="*/ 269 w 360"/>
                <a:gd name="T61" fmla="*/ 318 h 383"/>
                <a:gd name="T62" fmla="*/ 131 w 360"/>
                <a:gd name="T6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83">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11460008" y="306904"/>
            <a:ext cx="473877" cy="484825"/>
            <a:chOff x="4553407" y="-1899592"/>
            <a:chExt cx="1054013" cy="1078364"/>
          </a:xfrm>
        </p:grpSpPr>
        <p:sp>
          <p:nvSpPr>
            <p:cNvPr id="10" name="Oval 8"/>
            <p:cNvSpPr>
              <a:spLocks noChangeArrowheads="1"/>
            </p:cNvSpPr>
            <p:nvPr/>
          </p:nvSpPr>
          <p:spPr bwMode="auto">
            <a:xfrm>
              <a:off x="4553407" y="-1899592"/>
              <a:ext cx="1054013" cy="1078364"/>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noEditPoints="1"/>
            </p:cNvSpPr>
            <p:nvPr/>
          </p:nvSpPr>
          <p:spPr bwMode="auto">
            <a:xfrm>
              <a:off x="4824737" y="-1683919"/>
              <a:ext cx="594839" cy="650497"/>
            </a:xfrm>
            <a:custGeom>
              <a:avLst/>
              <a:gdLst>
                <a:gd name="T0" fmla="*/ 108 w 360"/>
                <a:gd name="T1" fmla="*/ 59 h 384"/>
                <a:gd name="T2" fmla="*/ 236 w 360"/>
                <a:gd name="T3" fmla="*/ 43 h 384"/>
                <a:gd name="T4" fmla="*/ 190 w 360"/>
                <a:gd name="T5" fmla="*/ 26 h 384"/>
                <a:gd name="T6" fmla="*/ 138 w 360"/>
                <a:gd name="T7" fmla="*/ 26 h 384"/>
                <a:gd name="T8" fmla="*/ 92 w 360"/>
                <a:gd name="T9" fmla="*/ 43 h 384"/>
                <a:gd name="T10" fmla="*/ 296 w 360"/>
                <a:gd name="T11" fmla="*/ 332 h 384"/>
                <a:gd name="T12" fmla="*/ 301 w 360"/>
                <a:gd name="T13" fmla="*/ 321 h 384"/>
                <a:gd name="T14" fmla="*/ 280 w 360"/>
                <a:gd name="T15" fmla="*/ 249 h 384"/>
                <a:gd name="T16" fmla="*/ 267 w 360"/>
                <a:gd name="T17" fmla="*/ 249 h 384"/>
                <a:gd name="T18" fmla="*/ 267 w 360"/>
                <a:gd name="T19" fmla="*/ 304 h 384"/>
                <a:gd name="T20" fmla="*/ 268 w 360"/>
                <a:gd name="T21" fmla="*/ 306 h 384"/>
                <a:gd name="T22" fmla="*/ 268 w 360"/>
                <a:gd name="T23" fmla="*/ 307 h 384"/>
                <a:gd name="T24" fmla="*/ 269 w 360"/>
                <a:gd name="T25" fmla="*/ 308 h 384"/>
                <a:gd name="T26" fmla="*/ 343 w 360"/>
                <a:gd name="T27" fmla="*/ 253 h 384"/>
                <a:gd name="T28" fmla="*/ 274 w 360"/>
                <a:gd name="T29" fmla="*/ 217 h 384"/>
                <a:gd name="T30" fmla="*/ 258 w 360"/>
                <a:gd name="T31" fmla="*/ 382 h 384"/>
                <a:gd name="T32" fmla="*/ 356 w 360"/>
                <a:gd name="T33" fmla="*/ 316 h 384"/>
                <a:gd name="T34" fmla="*/ 343 w 360"/>
                <a:gd name="T35" fmla="*/ 313 h 384"/>
                <a:gd name="T36" fmla="*/ 274 w 360"/>
                <a:gd name="T37" fmla="*/ 371 h 384"/>
                <a:gd name="T38" fmla="*/ 205 w 360"/>
                <a:gd name="T39" fmla="*/ 287 h 384"/>
                <a:gd name="T40" fmla="*/ 287 w 360"/>
                <a:gd name="T41" fmla="*/ 231 h 384"/>
                <a:gd name="T42" fmla="*/ 343 w 360"/>
                <a:gd name="T43" fmla="*/ 313 h 384"/>
                <a:gd name="T44" fmla="*/ 121 w 360"/>
                <a:gd name="T45" fmla="*/ 313 h 384"/>
                <a:gd name="T46" fmla="*/ 206 w 360"/>
                <a:gd name="T47" fmla="*/ 228 h 384"/>
                <a:gd name="T48" fmla="*/ 224 w 360"/>
                <a:gd name="T49" fmla="*/ 215 h 384"/>
                <a:gd name="T50" fmla="*/ 311 w 360"/>
                <a:gd name="T51" fmla="*/ 130 h 384"/>
                <a:gd name="T52" fmla="*/ 314 w 360"/>
                <a:gd name="T53" fmla="*/ 210 h 384"/>
                <a:gd name="T54" fmla="*/ 328 w 360"/>
                <a:gd name="T55" fmla="*/ 215 h 384"/>
                <a:gd name="T56" fmla="*/ 328 w 360"/>
                <a:gd name="T57" fmla="*/ 88 h 384"/>
                <a:gd name="T58" fmla="*/ 17 w 360"/>
                <a:gd name="T59" fmla="*/ 71 h 384"/>
                <a:gd name="T60" fmla="*/ 0 w 360"/>
                <a:gd name="T61" fmla="*/ 134 h 384"/>
                <a:gd name="T62" fmla="*/ 0 w 360"/>
                <a:gd name="T63" fmla="*/ 228 h 384"/>
                <a:gd name="T64" fmla="*/ 0 w 360"/>
                <a:gd name="T65" fmla="*/ 319 h 384"/>
                <a:gd name="T66" fmla="*/ 181 w 360"/>
                <a:gd name="T67" fmla="*/ 336 h 384"/>
                <a:gd name="T68" fmla="*/ 14 w 360"/>
                <a:gd name="T69" fmla="*/ 134 h 384"/>
                <a:gd name="T70" fmla="*/ 17 w 360"/>
                <a:gd name="T71" fmla="*/ 130 h 384"/>
                <a:gd name="T72" fmla="*/ 107 w 360"/>
                <a:gd name="T73" fmla="*/ 215 h 384"/>
                <a:gd name="T74" fmla="*/ 14 w 360"/>
                <a:gd name="T75" fmla="*/ 134 h 384"/>
                <a:gd name="T76" fmla="*/ 107 w 360"/>
                <a:gd name="T77" fmla="*/ 228 h 384"/>
                <a:gd name="T78" fmla="*/ 17 w 360"/>
                <a:gd name="T79" fmla="*/ 313 h 384"/>
                <a:gd name="T80" fmla="*/ 14 w 360"/>
                <a:gd name="T81" fmla="*/ 228 h 384"/>
                <a:gd name="T82" fmla="*/ 121 w 360"/>
                <a:gd name="T83" fmla="*/ 215 h 384"/>
                <a:gd name="T84" fmla="*/ 121 w 360"/>
                <a:gd name="T85" fmla="*/ 130 h 384"/>
                <a:gd name="T86" fmla="*/ 210 w 360"/>
                <a:gd name="T87" fmla="*/ 215 h 384"/>
                <a:gd name="T88" fmla="*/ 217 w 360"/>
                <a:gd name="T89" fmla="*/ 88 h 384"/>
                <a:gd name="T90" fmla="*/ 229 w 360"/>
                <a:gd name="T91" fmla="*/ 100 h 384"/>
                <a:gd name="T92" fmla="*/ 205 w 360"/>
                <a:gd name="T93" fmla="*/ 100 h 384"/>
                <a:gd name="T94" fmla="*/ 114 w 360"/>
                <a:gd name="T95" fmla="*/ 88 h 384"/>
                <a:gd name="T96" fmla="*/ 126 w 360"/>
                <a:gd name="T97" fmla="*/ 100 h 384"/>
                <a:gd name="T98" fmla="*/ 103 w 360"/>
                <a:gd name="T99" fmla="*/ 10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84">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Rectangle 3"/>
          <p:cNvSpPr txBox="1">
            <a:spLocks noChangeArrowheads="1"/>
          </p:cNvSpPr>
          <p:nvPr/>
        </p:nvSpPr>
        <p:spPr bwMode="auto">
          <a:xfrm>
            <a:off x="6371631" y="2071678"/>
            <a:ext cx="5825132" cy="1008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dist"/>
            <a:r>
              <a:rPr lang="zh-CN" altLang="en-US" sz="6600" dirty="0" smtClean="0">
                <a:solidFill>
                  <a:srgbClr val="294A5A"/>
                </a:solidFill>
                <a:latin typeface="方正兰亭粗黑简体" pitchFamily="2" charset="-122"/>
                <a:ea typeface="方正兰亭粗黑简体" pitchFamily="2" charset="-122"/>
              </a:rPr>
              <a:t>新报销流程及报销规定规范</a:t>
            </a:r>
            <a:endParaRPr lang="en-US" altLang="zh-CN" sz="6600" dirty="0" smtClean="0">
              <a:solidFill>
                <a:srgbClr val="294A5A"/>
              </a:solidFill>
              <a:latin typeface="方正兰亭粗黑简体" pitchFamily="2" charset="-122"/>
              <a:ea typeface="方正兰亭粗黑简体" pitchFamily="2" charset="-122"/>
            </a:endParaRPr>
          </a:p>
          <a:p>
            <a:pPr algn="dist"/>
            <a:r>
              <a:rPr lang="zh-CN" altLang="en-US" sz="6600" dirty="0" smtClean="0">
                <a:solidFill>
                  <a:srgbClr val="294A5A"/>
                </a:solidFill>
                <a:latin typeface="方正兰亭粗黑简体" pitchFamily="2" charset="-122"/>
                <a:ea typeface="方正兰亭粗黑简体" pitchFamily="2" charset="-122"/>
              </a:rPr>
              <a:t>培训</a:t>
            </a:r>
            <a:endParaRPr lang="en-US" altLang="zh-CN" sz="6600" dirty="0">
              <a:solidFill>
                <a:srgbClr val="294A5A"/>
              </a:solidFill>
              <a:latin typeface="方正兰亭粗黑简体" pitchFamily="2" charset="-122"/>
              <a:ea typeface="方正兰亭粗黑简体" pitchFamily="2" charset="-122"/>
            </a:endParaRPr>
          </a:p>
        </p:txBody>
      </p:sp>
      <p:sp>
        <p:nvSpPr>
          <p:cNvPr id="69" name="TextBox 68"/>
          <p:cNvSpPr txBox="1"/>
          <p:nvPr/>
        </p:nvSpPr>
        <p:spPr>
          <a:xfrm>
            <a:off x="6527459" y="6256885"/>
            <a:ext cx="2773827" cy="338554"/>
          </a:xfrm>
          <a:prstGeom prst="rect">
            <a:avLst/>
          </a:prstGeom>
          <a:noFill/>
        </p:spPr>
        <p:txBody>
          <a:bodyPr wrap="square" rtlCol="0">
            <a:spAutoFit/>
          </a:bodyPr>
          <a:lstStyle/>
          <a:p>
            <a:r>
              <a:rPr lang="zh-CN" altLang="en-US" sz="1600" b="1" dirty="0" smtClean="0">
                <a:solidFill>
                  <a:schemeClr val="accent1"/>
                </a:solidFill>
                <a:latin typeface="+mj-ea"/>
                <a:ea typeface="+mj-ea"/>
              </a:rPr>
              <a:t>财务处</a:t>
            </a:r>
            <a:endParaRPr lang="zh-CN" altLang="en-US" sz="1600" b="1" dirty="0">
              <a:solidFill>
                <a:schemeClr val="accent1"/>
              </a:solidFill>
              <a:latin typeface="+mj-ea"/>
              <a:ea typeface="+mj-ea"/>
            </a:endParaRPr>
          </a:p>
        </p:txBody>
      </p:sp>
      <p:sp>
        <p:nvSpPr>
          <p:cNvPr id="70" name="Freeform 9"/>
          <p:cNvSpPr>
            <a:spLocks noEditPoints="1"/>
          </p:cNvSpPr>
          <p:nvPr/>
        </p:nvSpPr>
        <p:spPr bwMode="auto">
          <a:xfrm>
            <a:off x="9263114" y="6253078"/>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accent1"/>
              </a:solidFill>
            </a:endParaRPr>
          </a:p>
        </p:txBody>
      </p:sp>
      <p:sp>
        <p:nvSpPr>
          <p:cNvPr id="71" name="Rectangle 4"/>
          <p:cNvSpPr txBox="1">
            <a:spLocks noChangeArrowheads="1"/>
          </p:cNvSpPr>
          <p:nvPr/>
        </p:nvSpPr>
        <p:spPr bwMode="auto">
          <a:xfrm>
            <a:off x="9672234" y="6256885"/>
            <a:ext cx="1618809"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zh-CN"/>
            </a:defPPr>
            <a:lvl1pPr>
              <a:defRPr sz="2400" b="1">
                <a:latin typeface="+mj-ea"/>
                <a:ea typeface="+mj-ea"/>
              </a:defRPr>
            </a:lvl1pPr>
          </a:lstStyle>
          <a:p>
            <a:r>
              <a:rPr lang="zh-CN" altLang="en-US" sz="1600" dirty="0" smtClean="0">
                <a:solidFill>
                  <a:schemeClr val="accent1"/>
                </a:solidFill>
              </a:rPr>
              <a:t>梁晴</a:t>
            </a:r>
            <a:endParaRPr lang="zh-CN" sz="1600" dirty="0">
              <a:solidFill>
                <a:schemeClr val="accent1"/>
              </a:solidFill>
            </a:endParaRPr>
          </a:p>
        </p:txBody>
      </p:sp>
      <p:sp>
        <p:nvSpPr>
          <p:cNvPr id="74" name="Freeform 10"/>
          <p:cNvSpPr>
            <a:spLocks noChangeAspect="1" noEditPoints="1"/>
          </p:cNvSpPr>
          <p:nvPr/>
        </p:nvSpPr>
        <p:spPr bwMode="auto">
          <a:xfrm>
            <a:off x="6154623" y="6253219"/>
            <a:ext cx="372836" cy="37440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p>
        </p:txBody>
      </p:sp>
      <p:pic>
        <p:nvPicPr>
          <p:cNvPr id="76" name="luv letter.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741451" y="-1251520"/>
            <a:ext cx="609600" cy="60960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2131" y="0"/>
            <a:ext cx="5620624" cy="6858000"/>
          </a:xfrm>
          <a:prstGeom prst="rect">
            <a:avLst/>
          </a:prstGeom>
        </p:spPr>
      </p:pic>
    </p:spTree>
    <p:extLst>
      <p:ext uri="{BB962C8B-B14F-4D97-AF65-F5344CB8AC3E}">
        <p14:creationId xmlns:p14="http://schemas.microsoft.com/office/powerpoint/2010/main" xmlns="" val="3902429800"/>
      </p:ext>
    </p:extLst>
  </p:cSld>
  <p:clrMapOvr>
    <a:masterClrMapping/>
  </p:clrMapOvr>
  <mc:AlternateContent xmlns:mc="http://schemas.openxmlformats.org/markup-compatibility/2006">
    <mc:Choice xmlns:p14="http://schemas.microsoft.com/office/powerpoint/2010/main" xmlns="" Requires="p14">
      <p:transition spd="slow" p14:dur="2000" advTm="9710">
        <p:blinds dir="vert"/>
      </p:transition>
    </mc:Choice>
    <mc:Fallback>
      <p:transition spd="slow" advTm="971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6"/>
                                        </p:tgtEl>
                                      </p:cBhvr>
                                    </p:cmd>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 calcmode="lin" valueType="num">
                                      <p:cBhvr>
                                        <p:cTn id="28" dur="500" fill="hold"/>
                                        <p:tgtEl>
                                          <p:spTgt spid="34"/>
                                        </p:tgtEl>
                                        <p:attrNameLst>
                                          <p:attrName>style.rotation</p:attrName>
                                        </p:attrNameLst>
                                      </p:cBhvr>
                                      <p:tavLst>
                                        <p:tav tm="0">
                                          <p:val>
                                            <p:fltVal val="90"/>
                                          </p:val>
                                        </p:tav>
                                        <p:tav tm="100000">
                                          <p:val>
                                            <p:fltVal val="0"/>
                                          </p:val>
                                        </p:tav>
                                      </p:tavLst>
                                    </p:anim>
                                    <p:animEffect transition="in" filter="fade">
                                      <p:cBhvr>
                                        <p:cTn id="29" dur="500"/>
                                        <p:tgtEl>
                                          <p:spTgt spid="34"/>
                                        </p:tgtEl>
                                      </p:cBhvr>
                                    </p:animEffect>
                                  </p:childTnLst>
                                </p:cTn>
                              </p:par>
                              <p:par>
                                <p:cTn id="30" presetID="31" presetClass="entr" presetSubtype="0" fill="hold" grpId="0" nodeType="withEffect">
                                  <p:stCondLst>
                                    <p:cond delay="10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 calcmode="lin" valueType="num">
                                      <p:cBhvr>
                                        <p:cTn id="34" dur="500" fill="hold"/>
                                        <p:tgtEl>
                                          <p:spTgt spid="35"/>
                                        </p:tgtEl>
                                        <p:attrNameLst>
                                          <p:attrName>style.rotation</p:attrName>
                                        </p:attrNameLst>
                                      </p:cBhvr>
                                      <p:tavLst>
                                        <p:tav tm="0">
                                          <p:val>
                                            <p:fltVal val="90"/>
                                          </p:val>
                                        </p:tav>
                                        <p:tav tm="100000">
                                          <p:val>
                                            <p:fltVal val="0"/>
                                          </p:val>
                                        </p:tav>
                                      </p:tavLst>
                                    </p:anim>
                                    <p:animEffect transition="in" filter="fade">
                                      <p:cBhvr>
                                        <p:cTn id="35" dur="500"/>
                                        <p:tgtEl>
                                          <p:spTgt spid="35"/>
                                        </p:tgtEl>
                                      </p:cBhvr>
                                    </p:animEffect>
                                  </p:childTnLst>
                                </p:cTn>
                              </p:par>
                              <p:par>
                                <p:cTn id="36" presetID="31" presetClass="entr" presetSubtype="0" fill="hold" grpId="0" nodeType="withEffect">
                                  <p:stCondLst>
                                    <p:cond delay="20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 calcmode="lin" valueType="num">
                                      <p:cBhvr>
                                        <p:cTn id="40" dur="500" fill="hold"/>
                                        <p:tgtEl>
                                          <p:spTgt spid="36"/>
                                        </p:tgtEl>
                                        <p:attrNameLst>
                                          <p:attrName>style.rotation</p:attrName>
                                        </p:attrNameLst>
                                      </p:cBhvr>
                                      <p:tavLst>
                                        <p:tav tm="0">
                                          <p:val>
                                            <p:fltVal val="90"/>
                                          </p:val>
                                        </p:tav>
                                        <p:tav tm="100000">
                                          <p:val>
                                            <p:fltVal val="0"/>
                                          </p:val>
                                        </p:tav>
                                      </p:tavLst>
                                    </p:anim>
                                    <p:animEffect transition="in" filter="fade">
                                      <p:cBhvr>
                                        <p:cTn id="41" dur="500"/>
                                        <p:tgtEl>
                                          <p:spTgt spid="36"/>
                                        </p:tgtEl>
                                      </p:cBhvr>
                                    </p:animEffect>
                                  </p:childTnLst>
                                </p:cTn>
                              </p:par>
                              <p:par>
                                <p:cTn id="42" presetID="31" presetClass="entr" presetSubtype="0" fill="hold" grpId="0" nodeType="withEffect">
                                  <p:stCondLst>
                                    <p:cond delay="30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 calcmode="lin" valueType="num">
                                      <p:cBhvr>
                                        <p:cTn id="46" dur="500" fill="hold"/>
                                        <p:tgtEl>
                                          <p:spTgt spid="37"/>
                                        </p:tgtEl>
                                        <p:attrNameLst>
                                          <p:attrName>style.rotation</p:attrName>
                                        </p:attrNameLst>
                                      </p:cBhvr>
                                      <p:tavLst>
                                        <p:tav tm="0">
                                          <p:val>
                                            <p:fltVal val="90"/>
                                          </p:val>
                                        </p:tav>
                                        <p:tav tm="100000">
                                          <p:val>
                                            <p:fltVal val="0"/>
                                          </p:val>
                                        </p:tav>
                                      </p:tavLst>
                                    </p:anim>
                                    <p:animEffect transition="in" filter="fade">
                                      <p:cBhvr>
                                        <p:cTn id="47" dur="500"/>
                                        <p:tgtEl>
                                          <p:spTgt spid="37"/>
                                        </p:tgtEl>
                                      </p:cBhvr>
                                    </p:animEffect>
                                  </p:childTnLst>
                                </p:cTn>
                              </p:par>
                            </p:childTnLst>
                          </p:cTn>
                        </p:par>
                        <p:par>
                          <p:cTn id="48" fill="hold">
                            <p:stCondLst>
                              <p:cond delay="2800"/>
                            </p:stCondLst>
                            <p:childTnLst>
                              <p:par>
                                <p:cTn id="49" presetID="2" presetClass="entr" presetSubtype="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6" fill="hold" nodeType="withEffect">
                                  <p:stCondLst>
                                    <p:cond delay="1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2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6" fill="hold" nodeType="withEffect">
                                  <p:stCondLst>
                                    <p:cond delay="3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36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67"/>
                                        </p:tgtEl>
                                        <p:attrNameLst>
                                          <p:attrName>style.visibility</p:attrName>
                                        </p:attrNameLst>
                                      </p:cBhvr>
                                      <p:to>
                                        <p:strVal val="visible"/>
                                      </p:to>
                                    </p:set>
                                    <p:anim by="(-#ppt_w*2)" calcmode="lin" valueType="num">
                                      <p:cBhvr rctx="PPT">
                                        <p:cTn id="68" dur="500" autoRev="1" fill="hold">
                                          <p:stCondLst>
                                            <p:cond delay="0"/>
                                          </p:stCondLst>
                                        </p:cTn>
                                        <p:tgtEl>
                                          <p:spTgt spid="67"/>
                                        </p:tgtEl>
                                        <p:attrNameLst>
                                          <p:attrName>ppt_w</p:attrName>
                                        </p:attrNameLst>
                                      </p:cBhvr>
                                    </p:anim>
                                    <p:anim by="(#ppt_w*0.50)" calcmode="lin" valueType="num">
                                      <p:cBhvr>
                                        <p:cTn id="69" dur="500" decel="50000" autoRev="1" fill="hold">
                                          <p:stCondLst>
                                            <p:cond delay="0"/>
                                          </p:stCondLst>
                                        </p:cTn>
                                        <p:tgtEl>
                                          <p:spTgt spid="67"/>
                                        </p:tgtEl>
                                        <p:attrNameLst>
                                          <p:attrName>ppt_x</p:attrName>
                                        </p:attrNameLst>
                                      </p:cBhvr>
                                    </p:anim>
                                    <p:anim from="(-#ppt_h/2)" to="(#ppt_y)" calcmode="lin" valueType="num">
                                      <p:cBhvr>
                                        <p:cTn id="70" dur="1000" fill="hold">
                                          <p:stCondLst>
                                            <p:cond delay="0"/>
                                          </p:stCondLst>
                                        </p:cTn>
                                        <p:tgtEl>
                                          <p:spTgt spid="67"/>
                                        </p:tgtEl>
                                        <p:attrNameLst>
                                          <p:attrName>ppt_y</p:attrName>
                                        </p:attrNameLst>
                                      </p:cBhvr>
                                    </p:anim>
                                    <p:animRot by="21600000">
                                      <p:cBhvr>
                                        <p:cTn id="71" dur="1000" fill="hold">
                                          <p:stCondLst>
                                            <p:cond delay="0"/>
                                          </p:stCondLst>
                                        </p:cTn>
                                        <p:tgtEl>
                                          <p:spTgt spid="67"/>
                                        </p:tgtEl>
                                        <p:attrNameLst>
                                          <p:attrName>r</p:attrName>
                                        </p:attrNameLst>
                                      </p:cBhvr>
                                    </p:animRot>
                                  </p:childTnLst>
                                </p:cTn>
                              </p:par>
                            </p:childTnLst>
                          </p:cTn>
                        </p:par>
                        <p:par>
                          <p:cTn id="72" fill="hold">
                            <p:stCondLst>
                              <p:cond delay="5900"/>
                            </p:stCondLst>
                            <p:childTnLst>
                              <p:par>
                                <p:cTn id="73" presetID="2" presetClass="entr" presetSubtype="1"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300" fill="hold"/>
                                        <p:tgtEl>
                                          <p:spTgt spid="74"/>
                                        </p:tgtEl>
                                        <p:attrNameLst>
                                          <p:attrName>ppt_x</p:attrName>
                                        </p:attrNameLst>
                                      </p:cBhvr>
                                      <p:tavLst>
                                        <p:tav tm="0">
                                          <p:val>
                                            <p:strVal val="#ppt_x"/>
                                          </p:val>
                                        </p:tav>
                                        <p:tav tm="100000">
                                          <p:val>
                                            <p:strVal val="#ppt_x"/>
                                          </p:val>
                                        </p:tav>
                                      </p:tavLst>
                                    </p:anim>
                                    <p:anim calcmode="lin" valueType="num">
                                      <p:cBhvr additive="base">
                                        <p:cTn id="76" dur="300" fill="hold"/>
                                        <p:tgtEl>
                                          <p:spTgt spid="74"/>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300" fill="hold"/>
                                        <p:tgtEl>
                                          <p:spTgt spid="70"/>
                                        </p:tgtEl>
                                        <p:attrNameLst>
                                          <p:attrName>ppt_x</p:attrName>
                                        </p:attrNameLst>
                                      </p:cBhvr>
                                      <p:tavLst>
                                        <p:tav tm="0">
                                          <p:val>
                                            <p:strVal val="#ppt_x"/>
                                          </p:val>
                                        </p:tav>
                                        <p:tav tm="100000">
                                          <p:val>
                                            <p:strVal val="#ppt_x"/>
                                          </p:val>
                                        </p:tav>
                                      </p:tavLst>
                                    </p:anim>
                                    <p:anim calcmode="lin" valueType="num">
                                      <p:cBhvr additive="base">
                                        <p:cTn id="80" dur="300" fill="hold"/>
                                        <p:tgtEl>
                                          <p:spTgt spid="70"/>
                                        </p:tgtEl>
                                        <p:attrNameLst>
                                          <p:attrName>ppt_y</p:attrName>
                                        </p:attrNameLst>
                                      </p:cBhvr>
                                      <p:tavLst>
                                        <p:tav tm="0">
                                          <p:val>
                                            <p:strVal val="0-#ppt_h/2"/>
                                          </p:val>
                                        </p:tav>
                                        <p:tav tm="100000">
                                          <p:val>
                                            <p:strVal val="#ppt_y"/>
                                          </p:val>
                                        </p:tav>
                                      </p:tavLst>
                                    </p:anim>
                                  </p:childTnLst>
                                </p:cTn>
                              </p:par>
                            </p:childTnLst>
                          </p:cTn>
                        </p:par>
                        <p:par>
                          <p:cTn id="81" fill="hold">
                            <p:stCondLst>
                              <p:cond delay="6200"/>
                            </p:stCondLst>
                            <p:childTnLst>
                              <p:par>
                                <p:cTn id="82" presetID="22" presetClass="entr" presetSubtype="8"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ipe(left)">
                                      <p:cBhvr>
                                        <p:cTn id="84" dur="500"/>
                                        <p:tgtEl>
                                          <p:spTgt spid="69"/>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500"/>
                                        <p:tgtEl>
                                          <p:spTgt spid="71"/>
                                        </p:tgtEl>
                                      </p:cBhvr>
                                    </p:animEffect>
                                  </p:childTnLst>
                                </p:cTn>
                              </p:par>
                            </p:childTnLst>
                          </p:cTn>
                        </p:par>
                        <p:par>
                          <p:cTn id="88" fill="hold">
                            <p:stCondLst>
                              <p:cond delay="6700"/>
                            </p:stCondLst>
                            <p:childTnLst>
                              <p:par>
                                <p:cTn id="89" presetID="2" presetClass="entr" presetSubtype="9"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0-#ppt_w/2"/>
                                          </p:val>
                                        </p:tav>
                                        <p:tav tm="100000">
                                          <p:val>
                                            <p:strVal val="#ppt_x"/>
                                          </p:val>
                                        </p:tav>
                                      </p:tavLst>
                                    </p:anim>
                                    <p:anim calcmode="lin" valueType="num">
                                      <p:cBhvr additive="base">
                                        <p:cTn id="92"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93" repeatCount="indefinite" fill="remove" display="0">
                  <p:stCondLst>
                    <p:cond delay="indefinite"/>
                  </p:stCondLst>
                  <p:endCondLst>
                    <p:cond evt="onStopAudio" delay="0">
                      <p:tgtEl>
                        <p:sldTgt/>
                      </p:tgtEl>
                    </p:cond>
                  </p:endCondLst>
                </p:cTn>
                <p:tgtEl>
                  <p:spTgt spid="76"/>
                </p:tgtEl>
              </p:cMediaNode>
            </p:video>
          </p:childTnLst>
        </p:cTn>
      </p:par>
    </p:tnLst>
    <p:bldLst>
      <p:bldP spid="32" grpId="0" animBg="1"/>
      <p:bldP spid="34" grpId="0" animBg="1"/>
      <p:bldP spid="35" grpId="0" animBg="1"/>
      <p:bldP spid="36" grpId="0" animBg="1"/>
      <p:bldP spid="37" grpId="0" animBg="1"/>
      <p:bldP spid="67" grpId="0"/>
      <p:bldP spid="69" grpId="0"/>
      <p:bldP spid="70" grpId="0" animBg="1"/>
      <p:bldP spid="71" grpId="0"/>
      <p:bldP spid="74" grpId="0" animBg="1"/>
    </p:bld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r>
              <a:rPr lang="zh-CN" altLang="en-US" dirty="0" smtClean="0">
                <a:latin typeface="Calibri" pitchFamily="34" charset="0"/>
                <a:ea typeface="方正仿宋_GBK" charset="-122"/>
                <a:cs typeface="Times New Roman" pitchFamily="18" charset="0"/>
              </a:rPr>
              <a:t>（一）差旅费报销规定</a:t>
            </a:r>
          </a:p>
          <a:p>
            <a:r>
              <a:rPr lang="zh-CN" altLang="en-US" dirty="0" smtClean="0">
                <a:latin typeface="Calibri" pitchFamily="34" charset="0"/>
                <a:ea typeface="方正仿宋_GBK" charset="-122"/>
                <a:cs typeface="Times New Roman" pitchFamily="18" charset="0"/>
              </a:rPr>
              <a:t>差旅费指学校工作人员出差发生的城市之间交通费、住宿费、伙食补助费和市内交通费。</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交通费</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）市内出差：据实报销交通费用（已享受车贴公里数的人员参见学院</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车辆管理办法</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）；一般员工原则上乘坐公共交通车，事前征得部门负责人同意可报销出租车费。</a:t>
            </a:r>
          </a:p>
          <a:p>
            <a:r>
              <a:rPr lang="zh-CN" altLang="en-US" dirty="0" smtClean="0">
                <a:latin typeface="Calibri" pitchFamily="34" charset="0"/>
                <a:ea typeface="方正仿宋_GBK" charset="-122"/>
                <a:cs typeface="Times New Roman" pitchFamily="18" charset="0"/>
              </a:rPr>
              <a:t>报销时应填写差旅费报销单，严格按单据要求项目认真填写，注明附件张数；金额大小写须完全一致（不得涂改）；简述费用内容或事由。如报销单不能满足填写要求，需另提供清单，写清时间、起止点、事由等。</a:t>
            </a:r>
            <a:r>
              <a:rPr lang="en-US" altLang="en-US" dirty="0" smtClean="0">
                <a:latin typeface="Calibri" pitchFamily="34" charset="0"/>
                <a:ea typeface="方正仿宋_GBK" charset="-122"/>
                <a:cs typeface="Times New Roman" pitchFamily="18" charset="0"/>
              </a:rPr>
              <a:t> </a:t>
            </a:r>
            <a:endParaRPr lang="zh-CN" altLang="en-US" dirty="0" smtClean="0">
              <a:latin typeface="Calibri" pitchFamily="34" charset="0"/>
              <a:ea typeface="方正仿宋_GBK" charset="-122"/>
              <a:cs typeface="Times New Roman" pitchFamily="18" charset="0"/>
            </a:endParaRP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）市外出差：</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）交通工具选择（见下表）</a:t>
            </a:r>
            <a:endParaRPr lang="en-US" altLang="zh-CN" dirty="0" smtClean="0">
              <a:latin typeface="Calibri" pitchFamily="34" charset="0"/>
              <a:ea typeface="方正仿宋_GBK" charset="-122"/>
              <a:cs typeface="Times New Roman" pitchFamily="18" charset="0"/>
            </a:endParaRP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latin typeface="Calibri" pitchFamily="34" charset="0"/>
                <a:ea typeface="方正仿宋_GBK" charset="-122"/>
                <a:cs typeface="Times New Roman" pitchFamily="18" charset="0"/>
              </a:rPr>
              <a:t>注：①多人同时出差，应本着节约高效的原则统一订购合理实用的交通工具，同时遵循费用就低不就高的原则；</a:t>
            </a:r>
          </a:p>
          <a:p>
            <a:r>
              <a:rPr lang="zh-CN" altLang="en-US" dirty="0" smtClean="0">
                <a:latin typeface="Calibri" pitchFamily="34" charset="0"/>
                <a:ea typeface="方正仿宋_GBK" charset="-122"/>
                <a:cs typeface="Times New Roman" pitchFamily="18" charset="0"/>
              </a:rPr>
              <a:t>②不同级次的人一道出差，可按出差人员中最高级次标准执行。</a:t>
            </a:r>
          </a:p>
          <a:p>
            <a:endParaRPr lang="zh-CN" altLang="en-US" dirty="0"/>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aphicFrame>
        <p:nvGraphicFramePr>
          <p:cNvPr id="10" name="表格 9"/>
          <p:cNvGraphicFramePr>
            <a:graphicFrameLocks noGrp="1"/>
          </p:cNvGraphicFramePr>
          <p:nvPr/>
        </p:nvGraphicFramePr>
        <p:xfrm>
          <a:off x="1526350" y="4071942"/>
          <a:ext cx="8786872" cy="1521460"/>
        </p:xfrm>
        <a:graphic>
          <a:graphicData uri="http://schemas.openxmlformats.org/drawingml/2006/table">
            <a:tbl>
              <a:tblPr firstRow="1" bandRow="1">
                <a:tableStyleId>{5C22544A-7EE6-4342-B048-85BDC9FD1C3A}</a:tableStyleId>
              </a:tblPr>
              <a:tblGrid>
                <a:gridCol w="2007168"/>
                <a:gridCol w="1507582"/>
                <a:gridCol w="1757374"/>
                <a:gridCol w="1757374"/>
                <a:gridCol w="1757374"/>
              </a:tblGrid>
              <a:tr h="370840">
                <a:tc>
                  <a:txBody>
                    <a:bodyPr/>
                    <a:lstStyle/>
                    <a:p>
                      <a:pPr marL="0" algn="ctr" defTabSz="914400" rtl="0" eaLnBrk="1" latinLnBrk="0" hangingPunct="1">
                        <a:lnSpc>
                          <a:spcPts val="2500"/>
                        </a:lnSpc>
                        <a:spcAft>
                          <a:spcPts val="0"/>
                        </a:spcAft>
                      </a:pPr>
                      <a:r>
                        <a:rPr lang="zh-CN" altLang="en-US" sz="1200" b="1" kern="100" dirty="0" smtClean="0">
                          <a:solidFill>
                            <a:schemeClr val="lt1"/>
                          </a:solidFill>
                          <a:latin typeface="Calibri"/>
                          <a:ea typeface="方正仿宋_GBK"/>
                          <a:cs typeface="Times New Roman"/>
                        </a:rPr>
                        <a:t>级次</a:t>
                      </a:r>
                      <a:r>
                        <a:rPr lang="en-US" altLang="zh-CN" sz="1200" b="1" kern="100" dirty="0" smtClean="0">
                          <a:solidFill>
                            <a:schemeClr val="lt1"/>
                          </a:solidFill>
                          <a:latin typeface="Calibri"/>
                          <a:ea typeface="方正仿宋_GBK"/>
                          <a:cs typeface="Times New Roman"/>
                        </a:rPr>
                        <a:t>/</a:t>
                      </a:r>
                      <a:r>
                        <a:rPr lang="zh-CN" altLang="en-US" sz="1200" b="1" kern="100" dirty="0" smtClean="0">
                          <a:solidFill>
                            <a:schemeClr val="lt1"/>
                          </a:solidFill>
                          <a:latin typeface="Calibri"/>
                          <a:ea typeface="方正仿宋_GBK"/>
                          <a:cs typeface="Times New Roman"/>
                        </a:rPr>
                        <a:t>交通工具</a:t>
                      </a:r>
                    </a:p>
                  </a:txBody>
                  <a:tcPr/>
                </a:tc>
                <a:tc>
                  <a:txBody>
                    <a:bodyPr/>
                    <a:lstStyle/>
                    <a:p>
                      <a:pPr marL="0" algn="ctr" defTabSz="914400" rtl="0" eaLnBrk="1" latinLnBrk="0" hangingPunct="1">
                        <a:lnSpc>
                          <a:spcPts val="2500"/>
                        </a:lnSpc>
                        <a:spcAft>
                          <a:spcPts val="0"/>
                        </a:spcAft>
                      </a:pPr>
                      <a:r>
                        <a:rPr lang="zh-CN" altLang="en-US" sz="1200" b="1" kern="100" dirty="0" smtClean="0">
                          <a:solidFill>
                            <a:schemeClr val="lt1"/>
                          </a:solidFill>
                          <a:latin typeface="Calibri"/>
                          <a:ea typeface="方正仿宋_GBK"/>
                          <a:cs typeface="Times New Roman"/>
                        </a:rPr>
                        <a:t>飞机</a:t>
                      </a:r>
                      <a:endParaRPr lang="zh-CN" altLang="en-US" sz="1200" b="1" kern="100" dirty="0">
                        <a:solidFill>
                          <a:schemeClr val="lt1"/>
                        </a:solidFill>
                        <a:latin typeface="Calibri"/>
                        <a:ea typeface="方正仿宋_GBK"/>
                        <a:cs typeface="Times New Roman"/>
                      </a:endParaRPr>
                    </a:p>
                  </a:txBody>
                  <a:tcPr/>
                </a:tc>
                <a:tc>
                  <a:txBody>
                    <a:bodyPr/>
                    <a:lstStyle/>
                    <a:p>
                      <a:pPr algn="ctr">
                        <a:lnSpc>
                          <a:spcPts val="2500"/>
                        </a:lnSpc>
                        <a:spcAft>
                          <a:spcPts val="0"/>
                        </a:spcAft>
                      </a:pPr>
                      <a:r>
                        <a:rPr lang="zh-CN" sz="1200" b="1" kern="100" dirty="0">
                          <a:latin typeface="Calibri"/>
                          <a:ea typeface="方正仿宋_GBK"/>
                          <a:cs typeface="Times New Roman"/>
                        </a:rPr>
                        <a:t>火车</a:t>
                      </a:r>
                      <a:endParaRPr lang="zh-CN" sz="1050" kern="100" dirty="0">
                        <a:latin typeface="Calibri"/>
                        <a:ea typeface="宋体"/>
                        <a:cs typeface="Times New Roman"/>
                      </a:endParaRPr>
                    </a:p>
                  </a:txBody>
                  <a:tcPr marL="0" marR="0" marT="0" marB="0" anchor="ctr"/>
                </a:tc>
                <a:tc>
                  <a:txBody>
                    <a:bodyPr/>
                    <a:lstStyle/>
                    <a:p>
                      <a:pPr algn="ctr">
                        <a:lnSpc>
                          <a:spcPts val="2500"/>
                        </a:lnSpc>
                        <a:spcAft>
                          <a:spcPts val="0"/>
                        </a:spcAft>
                      </a:pPr>
                      <a:r>
                        <a:rPr lang="zh-CN" sz="1200" b="1" kern="100">
                          <a:latin typeface="Calibri"/>
                          <a:ea typeface="方正仿宋_GBK"/>
                          <a:cs typeface="Times New Roman"/>
                        </a:rPr>
                        <a:t>长途汽车</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b="1" kern="100" dirty="0">
                          <a:latin typeface="Calibri"/>
                          <a:ea typeface="方正仿宋_GBK"/>
                          <a:cs typeface="Times New Roman"/>
                        </a:rPr>
                        <a:t>动车</a:t>
                      </a:r>
                      <a:r>
                        <a:rPr lang="en-US" sz="1200" b="1" kern="100" dirty="0">
                          <a:latin typeface="Calibri"/>
                          <a:ea typeface="方正仿宋_GBK"/>
                          <a:cs typeface="Times New Roman"/>
                        </a:rPr>
                        <a:t>/</a:t>
                      </a:r>
                      <a:r>
                        <a:rPr lang="zh-CN" sz="1200" b="1" kern="100" dirty="0">
                          <a:latin typeface="Calibri"/>
                          <a:ea typeface="方正仿宋_GBK"/>
                          <a:cs typeface="Times New Roman"/>
                        </a:rPr>
                        <a:t>高铁</a:t>
                      </a:r>
                      <a:endParaRPr lang="zh-CN" sz="1050" kern="100" dirty="0">
                        <a:latin typeface="Calibri"/>
                        <a:ea typeface="宋体"/>
                        <a:cs typeface="Times New Roman"/>
                      </a:endParaRPr>
                    </a:p>
                  </a:txBody>
                  <a:tcPr marL="0" marR="0" marT="0" marB="0" anchor="ctr"/>
                </a:tc>
              </a:tr>
              <a:tr h="370840">
                <a:tc>
                  <a:txBody>
                    <a:bodyPr/>
                    <a:lstStyle/>
                    <a:p>
                      <a:pPr algn="ctr">
                        <a:lnSpc>
                          <a:spcPts val="2500"/>
                        </a:lnSpc>
                        <a:spcAft>
                          <a:spcPts val="0"/>
                        </a:spcAft>
                      </a:pPr>
                      <a:r>
                        <a:rPr lang="zh-CN" sz="1200" kern="100" dirty="0" smtClean="0">
                          <a:latin typeface="Times New Roman"/>
                          <a:ea typeface="方正仿宋_GBK"/>
                          <a:cs typeface="Times New Roman"/>
                        </a:rPr>
                        <a:t>一级</a:t>
                      </a:r>
                      <a:r>
                        <a:rPr lang="zh-CN" altLang="en-US" sz="1200" kern="100" dirty="0" smtClean="0">
                          <a:latin typeface="Times New Roman"/>
                          <a:ea typeface="方正仿宋_GBK"/>
                          <a:cs typeface="Times New Roman"/>
                        </a:rPr>
                        <a:t>（校领导）</a:t>
                      </a:r>
                      <a:endParaRPr lang="zh-CN" sz="1050" kern="100" dirty="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普通舱</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软卧</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实报</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dirty="0">
                          <a:latin typeface="Calibri"/>
                          <a:ea typeface="方正仿宋_GBK"/>
                          <a:cs typeface="Times New Roman"/>
                        </a:rPr>
                        <a:t>商务一等座</a:t>
                      </a:r>
                      <a:endParaRPr lang="zh-CN" sz="1050" kern="100" dirty="0">
                        <a:latin typeface="Calibri"/>
                        <a:ea typeface="宋体"/>
                        <a:cs typeface="Times New Roman"/>
                      </a:endParaRPr>
                    </a:p>
                  </a:txBody>
                  <a:tcPr marL="0" marR="0" marT="0" marB="0"/>
                </a:tc>
              </a:tr>
              <a:tr h="370840">
                <a:tc>
                  <a:txBody>
                    <a:bodyPr/>
                    <a:lstStyle/>
                    <a:p>
                      <a:pPr algn="ctr">
                        <a:lnSpc>
                          <a:spcPts val="2500"/>
                        </a:lnSpc>
                        <a:spcAft>
                          <a:spcPts val="0"/>
                        </a:spcAft>
                      </a:pPr>
                      <a:r>
                        <a:rPr lang="zh-CN" sz="1200" kern="100" dirty="0">
                          <a:latin typeface="Times New Roman"/>
                          <a:ea typeface="方正仿宋_GBK"/>
                          <a:cs typeface="Times New Roman"/>
                        </a:rPr>
                        <a:t>二</a:t>
                      </a:r>
                      <a:r>
                        <a:rPr lang="zh-CN" sz="1200" kern="100" dirty="0" smtClean="0">
                          <a:latin typeface="Times New Roman"/>
                          <a:ea typeface="方正仿宋_GBK"/>
                          <a:cs typeface="Times New Roman"/>
                        </a:rPr>
                        <a:t>级</a:t>
                      </a:r>
                      <a:r>
                        <a:rPr lang="zh-CN" altLang="en-US" sz="1200" kern="100" dirty="0" smtClean="0">
                          <a:latin typeface="Times New Roman"/>
                          <a:ea typeface="方正仿宋_GBK"/>
                          <a:cs typeface="Times New Roman"/>
                        </a:rPr>
                        <a:t>（中层，含副职、教授）</a:t>
                      </a:r>
                      <a:endParaRPr lang="zh-CN" sz="1050" kern="100" dirty="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普通舱</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硬卧</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实报</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二等座</a:t>
                      </a:r>
                      <a:endParaRPr lang="zh-CN" sz="1050" kern="100">
                        <a:latin typeface="Calibri"/>
                        <a:ea typeface="宋体"/>
                        <a:cs typeface="Times New Roman"/>
                      </a:endParaRPr>
                    </a:p>
                  </a:txBody>
                  <a:tcPr marL="0" marR="0" marT="0" marB="0"/>
                </a:tc>
              </a:tr>
              <a:tr h="370840">
                <a:tc>
                  <a:txBody>
                    <a:bodyPr/>
                    <a:lstStyle/>
                    <a:p>
                      <a:pPr algn="ctr">
                        <a:lnSpc>
                          <a:spcPts val="2500"/>
                        </a:lnSpc>
                        <a:spcAft>
                          <a:spcPts val="0"/>
                        </a:spcAft>
                      </a:pPr>
                      <a:r>
                        <a:rPr lang="zh-CN" sz="1200" kern="100" dirty="0">
                          <a:latin typeface="Times New Roman"/>
                          <a:ea typeface="方正仿宋_GBK"/>
                          <a:cs typeface="Times New Roman"/>
                        </a:rPr>
                        <a:t>三</a:t>
                      </a:r>
                      <a:r>
                        <a:rPr lang="zh-CN" sz="1200" kern="100" dirty="0" smtClean="0">
                          <a:latin typeface="Times New Roman"/>
                          <a:ea typeface="方正仿宋_GBK"/>
                          <a:cs typeface="Times New Roman"/>
                        </a:rPr>
                        <a:t>级</a:t>
                      </a:r>
                      <a:r>
                        <a:rPr lang="zh-CN" altLang="en-US" sz="1200" kern="100" dirty="0" smtClean="0">
                          <a:latin typeface="Times New Roman"/>
                          <a:ea typeface="方正仿宋_GBK"/>
                          <a:cs typeface="Times New Roman"/>
                        </a:rPr>
                        <a:t>（一般员工）</a:t>
                      </a:r>
                      <a:endParaRPr lang="zh-CN" sz="1050" kern="100" dirty="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普通舱</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硬卧</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a:latin typeface="Calibri"/>
                          <a:ea typeface="方正仿宋_GBK"/>
                          <a:cs typeface="Times New Roman"/>
                        </a:rPr>
                        <a:t>实报</a:t>
                      </a:r>
                      <a:endParaRPr lang="zh-CN" sz="1050" kern="100">
                        <a:latin typeface="Calibri"/>
                        <a:ea typeface="宋体"/>
                        <a:cs typeface="Times New Roman"/>
                      </a:endParaRPr>
                    </a:p>
                  </a:txBody>
                  <a:tcPr marL="0" marR="0" marT="0" marB="0" anchor="ctr"/>
                </a:tc>
                <a:tc>
                  <a:txBody>
                    <a:bodyPr/>
                    <a:lstStyle/>
                    <a:p>
                      <a:pPr algn="ctr">
                        <a:lnSpc>
                          <a:spcPts val="2500"/>
                        </a:lnSpc>
                        <a:spcAft>
                          <a:spcPts val="0"/>
                        </a:spcAft>
                      </a:pPr>
                      <a:r>
                        <a:rPr lang="zh-CN" sz="1200" kern="100" dirty="0">
                          <a:latin typeface="Calibri"/>
                          <a:ea typeface="方正仿宋_GBK"/>
                          <a:cs typeface="Times New Roman"/>
                        </a:rPr>
                        <a:t>二等座</a:t>
                      </a:r>
                      <a:endParaRPr lang="zh-CN" sz="1050" kern="100" dirty="0">
                        <a:latin typeface="Calibri"/>
                        <a:ea typeface="宋体"/>
                        <a:cs typeface="Times New Roman"/>
                      </a:endParaRPr>
                    </a:p>
                  </a:txBody>
                  <a:tcPr marL="0" marR="0" marT="0" marB="0"/>
                </a:tc>
              </a:tr>
            </a:tbl>
          </a:graphicData>
        </a:graphic>
      </p:graphicFrame>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p:cTn id="4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 calcmode="lin" valueType="num">
                                      <p:cBhvr>
                                        <p:cTn id="45" dur="5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25">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25">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p:cTn id="50" dur="500" fill="hold"/>
                                        <p:tgtEl>
                                          <p:spTgt spid="25">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5">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xEl>
                                              <p:pRg st="3" end="3"/>
                                            </p:txEl>
                                          </p:spTgt>
                                        </p:tgtEl>
                                        <p:attrNameLst>
                                          <p:attrName>style.visibility</p:attrName>
                                        </p:attrNameLst>
                                      </p:cBhvr>
                                      <p:to>
                                        <p:strVal val="visible"/>
                                      </p:to>
                                    </p:set>
                                    <p:anim calcmode="lin" valueType="num">
                                      <p:cBhvr>
                                        <p:cTn id="55" dur="500" fill="hold"/>
                                        <p:tgtEl>
                                          <p:spTgt spid="2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25">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25">
                                            <p:txEl>
                                              <p:pRg st="3" end="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xEl>
                                              <p:pRg st="4" end="4"/>
                                            </p:txEl>
                                          </p:spTgt>
                                        </p:tgtEl>
                                        <p:attrNameLst>
                                          <p:attrName>style.visibility</p:attrName>
                                        </p:attrNameLst>
                                      </p:cBhvr>
                                      <p:to>
                                        <p:strVal val="visible"/>
                                      </p:to>
                                    </p:set>
                                    <p:anim calcmode="lin" valueType="num">
                                      <p:cBhvr>
                                        <p:cTn id="60" dur="500" fill="hold"/>
                                        <p:tgtEl>
                                          <p:spTgt spid="25">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25">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2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additive="base">
                                        <p:cTn id="6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xEl>
                                              <p:pRg st="1" end="1"/>
                                            </p:txEl>
                                          </p:spTgt>
                                        </p:tgtEl>
                                        <p:attrNameLst>
                                          <p:attrName>style.visibility</p:attrName>
                                        </p:attrNameLst>
                                      </p:cBhvr>
                                      <p:to>
                                        <p:strVal val="visible"/>
                                      </p:to>
                                    </p:set>
                                    <p:anim calcmode="lin" valueType="num">
                                      <p:cBhvr additive="base">
                                        <p:cTn id="7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
                                            <p:txEl>
                                              <p:pRg st="2" end="2"/>
                                            </p:txEl>
                                          </p:spTgt>
                                        </p:tgtEl>
                                        <p:attrNameLst>
                                          <p:attrName>style.visibility</p:attrName>
                                        </p:attrNameLst>
                                      </p:cBhvr>
                                      <p:to>
                                        <p:strVal val="visible"/>
                                      </p:to>
                                    </p:set>
                                    <p:anim calcmode="lin" valueType="num">
                                      <p:cBhvr additive="base">
                                        <p:cTn id="7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
                                            <p:txEl>
                                              <p:pRg st="3" end="3"/>
                                            </p:txEl>
                                          </p:spTgt>
                                        </p:tgtEl>
                                        <p:attrNameLst>
                                          <p:attrName>style.visibility</p:attrName>
                                        </p:attrNameLst>
                                      </p:cBhvr>
                                      <p:to>
                                        <p:strVal val="visible"/>
                                      </p:to>
                                    </p:set>
                                    <p:anim calcmode="lin" valueType="num">
                                      <p:cBhvr additive="base">
                                        <p:cTn id="79"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xEl>
                                              <p:pRg st="4" end="4"/>
                                            </p:txEl>
                                          </p:spTgt>
                                        </p:tgtEl>
                                        <p:attrNameLst>
                                          <p:attrName>style.visibility</p:attrName>
                                        </p:attrNameLst>
                                      </p:cBhvr>
                                      <p:to>
                                        <p:strVal val="visible"/>
                                      </p:to>
                                    </p:set>
                                    <p:anim calcmode="lin" valueType="num">
                                      <p:cBhvr additive="base">
                                        <p:cTn id="8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5">
                                            <p:txEl>
                                              <p:pRg st="5" end="5"/>
                                            </p:txEl>
                                          </p:spTgt>
                                        </p:tgtEl>
                                        <p:attrNameLst>
                                          <p:attrName>style.visibility</p:attrName>
                                        </p:attrNameLst>
                                      </p:cBhvr>
                                      <p:to>
                                        <p:strVal val="visible"/>
                                      </p:to>
                                    </p:set>
                                    <p:anim calcmode="lin" valueType="num">
                                      <p:cBhvr additive="base">
                                        <p:cTn id="89"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5">
                                            <p:txEl>
                                              <p:pRg st="5" end="5"/>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5">
                                            <p:txEl>
                                              <p:pRg st="6" end="6"/>
                                            </p:txEl>
                                          </p:spTgt>
                                        </p:tgtEl>
                                        <p:attrNameLst>
                                          <p:attrName>style.visibility</p:attrName>
                                        </p:attrNameLst>
                                      </p:cBhvr>
                                      <p:to>
                                        <p:strVal val="visible"/>
                                      </p:to>
                                    </p:set>
                                    <p:anim calcmode="lin" valueType="num">
                                      <p:cBhvr additive="base">
                                        <p:cTn id="93"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5">
                                            <p:txEl>
                                              <p:pRg st="13" end="13"/>
                                            </p:txEl>
                                          </p:spTgt>
                                        </p:tgtEl>
                                        <p:attrNameLst>
                                          <p:attrName>style.visibility</p:attrName>
                                        </p:attrNameLst>
                                      </p:cBhvr>
                                      <p:to>
                                        <p:strVal val="visible"/>
                                      </p:to>
                                    </p:set>
                                    <p:anim calcmode="lin" valueType="num">
                                      <p:cBhvr additive="base">
                                        <p:cTn id="105" dur="500" fill="hold"/>
                                        <p:tgtEl>
                                          <p:spTgt spid="25">
                                            <p:txEl>
                                              <p:pRg st="13" end="1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5">
                                            <p:txEl>
                                              <p:pRg st="13" end="13"/>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5">
                                            <p:txEl>
                                              <p:pRg st="14" end="14"/>
                                            </p:txEl>
                                          </p:spTgt>
                                        </p:tgtEl>
                                        <p:attrNameLst>
                                          <p:attrName>style.visibility</p:attrName>
                                        </p:attrNameLst>
                                      </p:cBhvr>
                                      <p:to>
                                        <p:strVal val="visible"/>
                                      </p:to>
                                    </p:set>
                                    <p:anim calcmode="lin" valueType="num">
                                      <p:cBhvr additive="base">
                                        <p:cTn id="109" dur="500" fill="hold"/>
                                        <p:tgtEl>
                                          <p:spTgt spid="25">
                                            <p:txEl>
                                              <p:pRg st="14" end="1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住宿费</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）出差或外出开会、培训等，对方已安排住宿的，不再报销住宿费。</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）报销住宿费必须附正式的住宿发票，并在住宿标准限额内据实报销，超过规定住宿费标准的，超过部分不予报销。</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）市外住宿费报销标准（单位：元</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人</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天）</a:t>
            </a:r>
            <a:endParaRPr lang="en-US" altLang="zh-CN" dirty="0" smtClean="0">
              <a:latin typeface="Calibri" pitchFamily="34" charset="0"/>
              <a:ea typeface="方正仿宋_GBK" charset="-122"/>
              <a:cs typeface="Times New Roman" pitchFamily="18" charset="0"/>
            </a:endParaRP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latin typeface="Calibri" pitchFamily="34" charset="0"/>
                <a:ea typeface="方正仿宋_GBK" charset="-122"/>
                <a:cs typeface="Times New Roman" pitchFamily="18" charset="0"/>
              </a:rPr>
              <a:t>注：①不同级次的人一道出差，住宿可按出差人员中最高级次标准执行（原则上同性别的人员同时出差，应以标准间住宿为主）。</a:t>
            </a:r>
          </a:p>
          <a:p>
            <a:r>
              <a:rPr lang="zh-CN" altLang="en-US" dirty="0" smtClean="0">
                <a:latin typeface="Calibri" pitchFamily="34" charset="0"/>
                <a:ea typeface="方正仿宋_GBK" charset="-122"/>
                <a:cs typeface="Times New Roman" pitchFamily="18" charset="0"/>
              </a:rPr>
              <a:t>②参加培训、会议的，由组织单位统一安排住宿的，据实报销。</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生活补贴</a:t>
            </a:r>
            <a:r>
              <a:rPr lang="en-US" altLang="en-US" dirty="0" smtClean="0">
                <a:latin typeface="Calibri" pitchFamily="34" charset="0"/>
                <a:ea typeface="方正仿宋_GBK" charset="-122"/>
                <a:cs typeface="Times New Roman" pitchFamily="18" charset="0"/>
              </a:rPr>
              <a:t>  </a:t>
            </a:r>
            <a:endParaRPr lang="zh-CN" altLang="en-US" dirty="0" smtClean="0">
              <a:latin typeface="Calibri" pitchFamily="34" charset="0"/>
              <a:ea typeface="方正仿宋_GBK" charset="-122"/>
              <a:cs typeface="Times New Roman" pitchFamily="18" charset="0"/>
            </a:endParaRP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）出差生活补贴报销标准：出差生活补贴标准不分职位级别，按照重庆市区外国内各地区</a:t>
            </a:r>
            <a:r>
              <a:rPr lang="en-US" altLang="en-US" dirty="0" smtClean="0">
                <a:latin typeface="Calibri" pitchFamily="34" charset="0"/>
                <a:ea typeface="方正仿宋_GBK" charset="-122"/>
                <a:cs typeface="Times New Roman" pitchFamily="18" charset="0"/>
              </a:rPr>
              <a:t>50</a:t>
            </a:r>
            <a:r>
              <a:rPr lang="zh-CN" altLang="en-US" dirty="0" smtClean="0">
                <a:latin typeface="Calibri" pitchFamily="34" charset="0"/>
                <a:ea typeface="方正仿宋_GBK" charset="-122"/>
                <a:cs typeface="Times New Roman" pitchFamily="18" charset="0"/>
              </a:rPr>
              <a:t>元</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人</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天、重庆郊县</a:t>
            </a:r>
            <a:r>
              <a:rPr lang="en-US" altLang="en-US" dirty="0" smtClean="0">
                <a:latin typeface="Calibri" pitchFamily="34" charset="0"/>
                <a:ea typeface="方正仿宋_GBK" charset="-122"/>
                <a:cs typeface="Times New Roman" pitchFamily="18" charset="0"/>
              </a:rPr>
              <a:t>40</a:t>
            </a:r>
            <a:r>
              <a:rPr lang="zh-CN" altLang="en-US" dirty="0" smtClean="0">
                <a:latin typeface="Calibri" pitchFamily="34" charset="0"/>
                <a:ea typeface="方正仿宋_GBK" charset="-122"/>
                <a:cs typeface="Times New Roman" pitchFamily="18" charset="0"/>
              </a:rPr>
              <a:t>元</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人</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天的标准计算生活补贴。</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）外出开会、培训等，接待单位已经安排生活的，不报销生活补助。</a:t>
            </a:r>
          </a:p>
          <a:p>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）出差期间生活补助天数实行“算头不算尾”法计算报销。</a:t>
            </a:r>
          </a:p>
          <a:p>
            <a:endParaRPr lang="zh-CN" altLang="en-US" dirty="0" smtClean="0"/>
          </a:p>
          <a:p>
            <a:endParaRPr lang="zh-CN" altLang="en-US" dirty="0"/>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aphicFrame>
        <p:nvGraphicFramePr>
          <p:cNvPr id="13" name="表格 12"/>
          <p:cNvGraphicFramePr>
            <a:graphicFrameLocks noGrp="1"/>
          </p:cNvGraphicFramePr>
          <p:nvPr/>
        </p:nvGraphicFramePr>
        <p:xfrm>
          <a:off x="1312035" y="2714620"/>
          <a:ext cx="8631241" cy="1483360"/>
        </p:xfrm>
        <a:graphic>
          <a:graphicData uri="http://schemas.openxmlformats.org/drawingml/2006/table">
            <a:tbl>
              <a:tblPr firstRow="1" bandRow="1">
                <a:tableStyleId>{5C22544A-7EE6-4342-B048-85BDC9FD1C3A}</a:tableStyleId>
              </a:tblPr>
              <a:tblGrid>
                <a:gridCol w="2071702"/>
                <a:gridCol w="1380795"/>
                <a:gridCol w="1726248"/>
                <a:gridCol w="1726248"/>
                <a:gridCol w="1726248"/>
              </a:tblGrid>
              <a:tr h="370840">
                <a:tc>
                  <a:txBody>
                    <a:bodyPr/>
                    <a:lstStyle/>
                    <a:p>
                      <a:endParaRPr lang="zh-CN" altLang="en-US" dirty="0"/>
                    </a:p>
                  </a:txBody>
                  <a:tcPr/>
                </a:tc>
                <a:tc>
                  <a:txBody>
                    <a:bodyPr/>
                    <a:lstStyle/>
                    <a:p>
                      <a:pPr algn="ctr">
                        <a:lnSpc>
                          <a:spcPts val="1800"/>
                        </a:lnSpc>
                        <a:spcAft>
                          <a:spcPts val="0"/>
                        </a:spcAft>
                      </a:pPr>
                      <a:r>
                        <a:rPr lang="zh-CN" sz="1200" b="1" kern="100" dirty="0">
                          <a:latin typeface="Calibri"/>
                          <a:ea typeface="方正仿宋_GBK"/>
                          <a:cs typeface="Times New Roman"/>
                        </a:rPr>
                        <a:t>一类地区</a:t>
                      </a:r>
                      <a:endParaRPr lang="zh-CN" sz="1050" kern="100" dirty="0">
                        <a:latin typeface="Calibri"/>
                        <a:ea typeface="宋体"/>
                        <a:cs typeface="Times New Roman"/>
                      </a:endParaRPr>
                    </a:p>
                  </a:txBody>
                  <a:tcPr marL="68580" marR="68580" marT="0" marB="0" anchor="ctr"/>
                </a:tc>
                <a:tc>
                  <a:txBody>
                    <a:bodyPr/>
                    <a:lstStyle/>
                    <a:p>
                      <a:pPr algn="ctr">
                        <a:lnSpc>
                          <a:spcPts val="1800"/>
                        </a:lnSpc>
                        <a:spcAft>
                          <a:spcPts val="0"/>
                        </a:spcAft>
                      </a:pPr>
                      <a:r>
                        <a:rPr lang="zh-CN" sz="1200" b="1" kern="100">
                          <a:latin typeface="Calibri"/>
                          <a:ea typeface="方正仿宋_GBK"/>
                          <a:cs typeface="Times New Roman"/>
                        </a:rPr>
                        <a:t>二类地区</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zh-CN" sz="1200" b="1" kern="100">
                          <a:latin typeface="Calibri"/>
                          <a:ea typeface="方正仿宋_GBK"/>
                          <a:cs typeface="Times New Roman"/>
                        </a:rPr>
                        <a:t>三类地区</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zh-CN" sz="1200" b="1" kern="100" dirty="0">
                          <a:latin typeface="Calibri"/>
                          <a:ea typeface="方正仿宋_GBK"/>
                          <a:cs typeface="Times New Roman"/>
                        </a:rPr>
                        <a:t>四类地区</a:t>
                      </a:r>
                      <a:endParaRPr lang="zh-CN" sz="1050" kern="100" dirty="0">
                        <a:latin typeface="Calibri"/>
                        <a:ea typeface="宋体"/>
                        <a:cs typeface="Times New Roman"/>
                      </a:endParaRPr>
                    </a:p>
                  </a:txBody>
                  <a:tcPr marL="68580" marR="68580" marT="0" marB="0" anchor="ctr"/>
                </a:tc>
              </a:tr>
              <a:tr h="370840">
                <a:tc>
                  <a:txBody>
                    <a:bodyPr/>
                    <a:lstStyle/>
                    <a:p>
                      <a:pPr algn="ctr">
                        <a:lnSpc>
                          <a:spcPts val="2500"/>
                        </a:lnSpc>
                        <a:spcAft>
                          <a:spcPts val="0"/>
                        </a:spcAft>
                      </a:pPr>
                      <a:r>
                        <a:rPr lang="zh-CN" sz="1200" kern="100" dirty="0" smtClean="0">
                          <a:latin typeface="Times New Roman"/>
                          <a:ea typeface="方正仿宋_GBK"/>
                          <a:cs typeface="Times New Roman"/>
                        </a:rPr>
                        <a:t>一级</a:t>
                      </a:r>
                      <a:r>
                        <a:rPr lang="zh-CN" altLang="en-US" sz="1200" kern="100" dirty="0" smtClean="0">
                          <a:latin typeface="Times New Roman"/>
                          <a:ea typeface="方正仿宋_GBK"/>
                          <a:cs typeface="Times New Roman"/>
                        </a:rPr>
                        <a:t>（校领导）</a:t>
                      </a:r>
                      <a:endParaRPr lang="zh-CN" sz="1050" kern="100" dirty="0">
                        <a:latin typeface="Calibri"/>
                        <a:ea typeface="宋体"/>
                        <a:cs typeface="Times New Roman"/>
                      </a:endParaRPr>
                    </a:p>
                  </a:txBody>
                  <a:tcPr marL="0" marR="0" marT="0" marB="0" anchor="ctr"/>
                </a:tc>
                <a:tc>
                  <a:txBody>
                    <a:bodyPr/>
                    <a:lstStyle/>
                    <a:p>
                      <a:pPr algn="ctr">
                        <a:lnSpc>
                          <a:spcPts val="1800"/>
                        </a:lnSpc>
                        <a:spcAft>
                          <a:spcPts val="0"/>
                        </a:spcAft>
                      </a:pPr>
                      <a:r>
                        <a:rPr lang="en-US" sz="1200" kern="100" dirty="0">
                          <a:latin typeface="方正仿宋_GBK"/>
                          <a:ea typeface="宋体"/>
                          <a:cs typeface="Times New Roman"/>
                        </a:rPr>
                        <a:t>400</a:t>
                      </a:r>
                      <a:endParaRPr lang="zh-CN" sz="1050" kern="100" dirty="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300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250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200</a:t>
                      </a:r>
                      <a:endParaRPr lang="zh-CN" sz="1050" kern="100">
                        <a:latin typeface="Calibri"/>
                        <a:ea typeface="宋体"/>
                        <a:cs typeface="Times New Roman"/>
                      </a:endParaRPr>
                    </a:p>
                  </a:txBody>
                  <a:tcPr marL="68580" marR="68580" marT="0" marB="0" anchor="ctr"/>
                </a:tc>
              </a:tr>
              <a:tr h="370840">
                <a:tc>
                  <a:txBody>
                    <a:bodyPr/>
                    <a:lstStyle/>
                    <a:p>
                      <a:pPr algn="ctr">
                        <a:lnSpc>
                          <a:spcPts val="2500"/>
                        </a:lnSpc>
                        <a:spcAft>
                          <a:spcPts val="0"/>
                        </a:spcAft>
                      </a:pPr>
                      <a:r>
                        <a:rPr lang="zh-CN" sz="1200" kern="100" dirty="0">
                          <a:latin typeface="Times New Roman"/>
                          <a:ea typeface="方正仿宋_GBK"/>
                          <a:cs typeface="Times New Roman"/>
                        </a:rPr>
                        <a:t>二</a:t>
                      </a:r>
                      <a:r>
                        <a:rPr lang="zh-CN" sz="1200" kern="100" dirty="0" smtClean="0">
                          <a:latin typeface="Times New Roman"/>
                          <a:ea typeface="方正仿宋_GBK"/>
                          <a:cs typeface="Times New Roman"/>
                        </a:rPr>
                        <a:t>级</a:t>
                      </a:r>
                      <a:r>
                        <a:rPr lang="zh-CN" altLang="en-US" sz="1200" kern="100" dirty="0" smtClean="0">
                          <a:latin typeface="Times New Roman"/>
                          <a:ea typeface="方正仿宋_GBK"/>
                          <a:cs typeface="Times New Roman"/>
                        </a:rPr>
                        <a:t>（中层，含副职、教授）</a:t>
                      </a:r>
                      <a:endParaRPr lang="zh-CN" sz="1050" kern="100" dirty="0">
                        <a:latin typeface="Calibri"/>
                        <a:ea typeface="宋体"/>
                        <a:cs typeface="Times New Roman"/>
                      </a:endParaRPr>
                    </a:p>
                  </a:txBody>
                  <a:tcPr marL="0" marR="0" marT="0" marB="0" anchor="ctr"/>
                </a:tc>
                <a:tc>
                  <a:txBody>
                    <a:bodyPr/>
                    <a:lstStyle/>
                    <a:p>
                      <a:pPr algn="ctr">
                        <a:lnSpc>
                          <a:spcPts val="1800"/>
                        </a:lnSpc>
                        <a:spcAft>
                          <a:spcPts val="0"/>
                        </a:spcAft>
                      </a:pPr>
                      <a:r>
                        <a:rPr lang="en-US" sz="1200" kern="100">
                          <a:latin typeface="方正仿宋_GBK"/>
                          <a:ea typeface="宋体"/>
                          <a:cs typeface="Times New Roman"/>
                        </a:rPr>
                        <a:t>350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250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200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150</a:t>
                      </a:r>
                      <a:endParaRPr lang="zh-CN" sz="1050" kern="100">
                        <a:latin typeface="Calibri"/>
                        <a:ea typeface="宋体"/>
                        <a:cs typeface="Times New Roman"/>
                      </a:endParaRPr>
                    </a:p>
                  </a:txBody>
                  <a:tcPr marL="68580" marR="68580" marT="0" marB="0" anchor="ctr"/>
                </a:tc>
              </a:tr>
              <a:tr h="370840">
                <a:tc>
                  <a:txBody>
                    <a:bodyPr/>
                    <a:lstStyle/>
                    <a:p>
                      <a:pPr algn="ctr">
                        <a:lnSpc>
                          <a:spcPts val="2500"/>
                        </a:lnSpc>
                        <a:spcAft>
                          <a:spcPts val="0"/>
                        </a:spcAft>
                      </a:pPr>
                      <a:r>
                        <a:rPr lang="zh-CN" sz="1200" kern="100" dirty="0">
                          <a:latin typeface="Times New Roman"/>
                          <a:ea typeface="方正仿宋_GBK"/>
                          <a:cs typeface="Times New Roman"/>
                        </a:rPr>
                        <a:t>三</a:t>
                      </a:r>
                      <a:r>
                        <a:rPr lang="zh-CN" sz="1200" kern="100" dirty="0" smtClean="0">
                          <a:latin typeface="Times New Roman"/>
                          <a:ea typeface="方正仿宋_GBK"/>
                          <a:cs typeface="Times New Roman"/>
                        </a:rPr>
                        <a:t>级</a:t>
                      </a:r>
                      <a:r>
                        <a:rPr lang="zh-CN" altLang="en-US" sz="1200" kern="100" dirty="0" smtClean="0">
                          <a:latin typeface="Times New Roman"/>
                          <a:ea typeface="方正仿宋_GBK"/>
                          <a:cs typeface="Times New Roman"/>
                        </a:rPr>
                        <a:t>（一般员工）</a:t>
                      </a:r>
                      <a:endParaRPr lang="zh-CN" sz="1050" kern="100" dirty="0">
                        <a:latin typeface="Calibri"/>
                        <a:ea typeface="宋体"/>
                        <a:cs typeface="Times New Roman"/>
                      </a:endParaRPr>
                    </a:p>
                  </a:txBody>
                  <a:tcPr marL="0" marR="0" marT="0" marB="0" anchor="ctr"/>
                </a:tc>
                <a:tc>
                  <a:txBody>
                    <a:bodyPr/>
                    <a:lstStyle/>
                    <a:p>
                      <a:pPr algn="ctr">
                        <a:lnSpc>
                          <a:spcPts val="1800"/>
                        </a:lnSpc>
                        <a:spcAft>
                          <a:spcPts val="0"/>
                        </a:spcAft>
                      </a:pPr>
                      <a:r>
                        <a:rPr lang="en-US" sz="1200" kern="100">
                          <a:latin typeface="方正仿宋_GBK"/>
                          <a:ea typeface="宋体"/>
                          <a:cs typeface="Times New Roman"/>
                        </a:rPr>
                        <a:t>250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dirty="0">
                          <a:latin typeface="方正仿宋_GBK"/>
                          <a:ea typeface="宋体"/>
                          <a:cs typeface="Times New Roman"/>
                        </a:rPr>
                        <a:t>200</a:t>
                      </a:r>
                      <a:endParaRPr lang="zh-CN" sz="1050" kern="100" dirty="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a:latin typeface="方正仿宋_GBK"/>
                          <a:ea typeface="宋体"/>
                          <a:cs typeface="Times New Roman"/>
                        </a:rPr>
                        <a:t>150</a:t>
                      </a:r>
                      <a:endParaRPr lang="zh-CN" sz="1050" kern="100">
                        <a:latin typeface="Calibri"/>
                        <a:ea typeface="宋体"/>
                        <a:cs typeface="Times New Roman"/>
                      </a:endParaRPr>
                    </a:p>
                  </a:txBody>
                  <a:tcPr marL="68580" marR="68580" marT="0" marB="0" anchor="ctr"/>
                </a:tc>
                <a:tc>
                  <a:txBody>
                    <a:bodyPr/>
                    <a:lstStyle/>
                    <a:p>
                      <a:pPr algn="ctr">
                        <a:lnSpc>
                          <a:spcPts val="1800"/>
                        </a:lnSpc>
                        <a:spcAft>
                          <a:spcPts val="0"/>
                        </a:spcAft>
                      </a:pPr>
                      <a:r>
                        <a:rPr lang="en-US" sz="1200" kern="100" dirty="0">
                          <a:latin typeface="方正仿宋_GBK"/>
                          <a:ea typeface="宋体"/>
                          <a:cs typeface="Times New Roman"/>
                        </a:rPr>
                        <a:t>100</a:t>
                      </a:r>
                      <a:endParaRPr lang="zh-CN" sz="1050" kern="100" dirty="0">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 calcmode="lin" valueType="num">
                                      <p:cBhvr additive="base">
                                        <p:cTn id="4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additive="base">
                                        <p:cTn id="50"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
                                            <p:txEl>
                                              <p:pRg st="3" end="3"/>
                                            </p:txEl>
                                          </p:spTgt>
                                        </p:tgtEl>
                                        <p:attrNameLst>
                                          <p:attrName>style.visibility</p:attrName>
                                        </p:attrNameLst>
                                      </p:cBhvr>
                                      <p:to>
                                        <p:strVal val="visible"/>
                                      </p:to>
                                    </p:set>
                                    <p:anim calcmode="lin" valueType="num">
                                      <p:cBhvr additive="base">
                                        <p:cTn id="54"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
                                            <p:txEl>
                                              <p:pRg st="10" end="10"/>
                                            </p:txEl>
                                          </p:spTgt>
                                        </p:tgtEl>
                                        <p:attrNameLst>
                                          <p:attrName>style.visibility</p:attrName>
                                        </p:attrNameLst>
                                      </p:cBhvr>
                                      <p:to>
                                        <p:strVal val="visible"/>
                                      </p:to>
                                    </p:set>
                                    <p:anim calcmode="lin" valueType="num">
                                      <p:cBhvr additive="base">
                                        <p:cTn id="66" dur="500" fill="hold"/>
                                        <p:tgtEl>
                                          <p:spTgt spid="25">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5">
                                            <p:txEl>
                                              <p:pRg st="10" end="1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5">
                                            <p:txEl>
                                              <p:pRg st="11" end="11"/>
                                            </p:txEl>
                                          </p:spTgt>
                                        </p:tgtEl>
                                        <p:attrNameLst>
                                          <p:attrName>style.visibility</p:attrName>
                                        </p:attrNameLst>
                                      </p:cBhvr>
                                      <p:to>
                                        <p:strVal val="visible"/>
                                      </p:to>
                                    </p:set>
                                    <p:anim calcmode="lin" valueType="num">
                                      <p:cBhvr additive="base">
                                        <p:cTn id="70" dur="500" fill="hold"/>
                                        <p:tgtEl>
                                          <p:spTgt spid="25">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5">
                                            <p:txEl>
                                              <p:pRg st="12" end="12"/>
                                            </p:txEl>
                                          </p:spTgt>
                                        </p:tgtEl>
                                        <p:attrNameLst>
                                          <p:attrName>style.visibility</p:attrName>
                                        </p:attrNameLst>
                                      </p:cBhvr>
                                      <p:to>
                                        <p:strVal val="visible"/>
                                      </p:to>
                                    </p:set>
                                    <p:anim calcmode="lin" valueType="num">
                                      <p:cBhvr additive="base">
                                        <p:cTn id="76" dur="500" fill="hold"/>
                                        <p:tgtEl>
                                          <p:spTgt spid="25">
                                            <p:txEl>
                                              <p:pRg st="12" end="1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5">
                                            <p:txEl>
                                              <p:pRg st="12" end="12"/>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5">
                                            <p:txEl>
                                              <p:pRg st="13" end="13"/>
                                            </p:txEl>
                                          </p:spTgt>
                                        </p:tgtEl>
                                        <p:attrNameLst>
                                          <p:attrName>style.visibility</p:attrName>
                                        </p:attrNameLst>
                                      </p:cBhvr>
                                      <p:to>
                                        <p:strVal val="visible"/>
                                      </p:to>
                                    </p:set>
                                    <p:anim calcmode="lin" valueType="num">
                                      <p:cBhvr additive="base">
                                        <p:cTn id="80" dur="500" fill="hold"/>
                                        <p:tgtEl>
                                          <p:spTgt spid="25">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5">
                                            <p:txEl>
                                              <p:pRg st="13" end="13"/>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5">
                                            <p:txEl>
                                              <p:pRg st="14" end="14"/>
                                            </p:txEl>
                                          </p:spTgt>
                                        </p:tgtEl>
                                        <p:attrNameLst>
                                          <p:attrName>style.visibility</p:attrName>
                                        </p:attrNameLst>
                                      </p:cBhvr>
                                      <p:to>
                                        <p:strVal val="visible"/>
                                      </p:to>
                                    </p:set>
                                    <p:anim calcmode="lin" valueType="num">
                                      <p:cBhvr additive="base">
                                        <p:cTn id="84" dur="500" fill="hold"/>
                                        <p:tgtEl>
                                          <p:spTgt spid="25">
                                            <p:txEl>
                                              <p:pRg st="14" end="1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
                                            <p:txEl>
                                              <p:pRg st="14" end="14"/>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5">
                                            <p:txEl>
                                              <p:pRg st="15" end="15"/>
                                            </p:txEl>
                                          </p:spTgt>
                                        </p:tgtEl>
                                        <p:attrNameLst>
                                          <p:attrName>style.visibility</p:attrName>
                                        </p:attrNameLst>
                                      </p:cBhvr>
                                      <p:to>
                                        <p:strVal val="visible"/>
                                      </p:to>
                                    </p:set>
                                    <p:anim calcmode="lin" valueType="num">
                                      <p:cBhvr additive="base">
                                        <p:cTn id="88" dur="500" fill="hold"/>
                                        <p:tgtEl>
                                          <p:spTgt spid="25">
                                            <p:txEl>
                                              <p:pRg st="15" end="1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r>
              <a:rPr lang="zh-CN" altLang="en-US" dirty="0" smtClean="0">
                <a:latin typeface="Calibri" pitchFamily="34" charset="0"/>
                <a:ea typeface="方正仿宋_GBK" charset="-122"/>
                <a:cs typeface="Times New Roman" pitchFamily="18" charset="0"/>
              </a:rPr>
              <a:t>（二）业务招待费用</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业务招待费是指因工作需要招待客户和有关部门人员而发生的餐费、礼品费等。</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业务招待费的开支实行预算范围内事前申报审批制度。由经办人事前填写</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接待计划申请表</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（见附表二），需在接待申请表上写清时间、会餐人员、事由，经部门负责人和直属分管校领导审批同意后，方可进行。如果有临时性应酬，应事前电话请示分管校领导同意，事后必须补办</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接待计划申请表</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。接待任务完成后到财务处进行费用报销时须附</a:t>
            </a:r>
            <a:r>
              <a:rPr lang="en-US" altLang="zh-CN" b="1" dirty="0" smtClean="0">
                <a:latin typeface="Calibri" pitchFamily="34" charset="0"/>
                <a:ea typeface="方正仿宋_GBK" charset="-122"/>
                <a:cs typeface="Times New Roman" pitchFamily="18" charset="0"/>
              </a:rPr>
              <a:t>《</a:t>
            </a:r>
            <a:r>
              <a:rPr lang="zh-CN" altLang="en-US" b="1" dirty="0" smtClean="0">
                <a:latin typeface="Calibri" pitchFamily="34" charset="0"/>
                <a:ea typeface="方正仿宋_GBK" charset="-122"/>
                <a:cs typeface="Times New Roman" pitchFamily="18" charset="0"/>
              </a:rPr>
              <a:t>接待计划申请表</a:t>
            </a:r>
            <a:r>
              <a:rPr lang="en-US" altLang="zh-CN" b="1"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a:t>
            </a:r>
          </a:p>
          <a:p>
            <a:r>
              <a:rPr lang="zh-CN" altLang="en-US" dirty="0" smtClean="0">
                <a:latin typeface="Calibri" pitchFamily="34" charset="0"/>
                <a:ea typeface="方正仿宋_GBK" charset="-122"/>
                <a:cs typeface="Times New Roman" pitchFamily="18" charset="0"/>
              </a:rPr>
              <a:t>接待任务完成后及时到财务部进行费用报销，报销时须附合法发票、与报销金额相对应的消费清单（点菜单或有消费明细的收银条）、</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接待计划申请表</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等。无</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接待计划申请表</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和合法发票、发票项目与消费清单不符的财务部门有权拒绝报销。</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、商场或超市购买物品的报销，除提供正式发票外，还需</a:t>
            </a:r>
            <a:r>
              <a:rPr lang="zh-CN" altLang="en-US" b="1" dirty="0" smtClean="0">
                <a:latin typeface="Calibri" pitchFamily="34" charset="0"/>
                <a:ea typeface="方正仿宋_GBK" charset="-122"/>
                <a:cs typeface="Times New Roman" pitchFamily="18" charset="0"/>
              </a:rPr>
              <a:t>附电脑小票，报销发票必须注明付款单位、品名、单价、数量，并且所采购物品应属于财务报销范围及预算内的物品</a:t>
            </a:r>
            <a:r>
              <a:rPr lang="zh-CN" altLang="en-US" dirty="0" smtClean="0">
                <a:latin typeface="Calibri" pitchFamily="34" charset="0"/>
                <a:ea typeface="方正仿宋_GBK" charset="-122"/>
                <a:cs typeface="Times New Roman" pitchFamily="18" charset="0"/>
              </a:rPr>
              <a:t>。</a:t>
            </a:r>
          </a:p>
          <a:p>
            <a:r>
              <a:rPr lang="en-US" altLang="en-US"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、业务招待费不得超过学校规定的费用标准。超标准、超规格的招待费不予报销。具体业务招待管理规定和费用标准由学校办公室制定（参见学校</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接待管理办法</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a:t>
            </a:r>
          </a:p>
          <a:p>
            <a:r>
              <a:rPr lang="zh-CN" altLang="en-US" dirty="0" smtClean="0">
                <a:latin typeface="Calibri" pitchFamily="34" charset="0"/>
                <a:ea typeface="方正仿宋_GBK" charset="-122"/>
                <a:cs typeface="Times New Roman" pitchFamily="18" charset="0"/>
              </a:rPr>
              <a:t>（三）通讯费</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通讯费指因工作需要产生的座机电话费、手机话费，包括基本收费、本地及长途通话费、信息费等。</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通讯费报销实行定额内实报实销，非本人真正使用的座机、手机话费一律不予报销；</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通讯费除校级领导由学校办公室统一交纳报销外，其他员工按通讯费标准内据实报销。</a:t>
            </a:r>
          </a:p>
          <a:p>
            <a:r>
              <a:rPr lang="en-US" altLang="en-US"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、凡校务会通过的通讯补助在工资中统一代发的除外。</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参见学校</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办公电话及通讯补贴管理办法</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a:t>
            </a:r>
          </a:p>
          <a:p>
            <a:endParaRPr lang="zh-CN" altLang="en-US" dirty="0"/>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 calcmode="lin" valueType="num">
                                      <p:cBhvr additive="base">
                                        <p:cTn id="4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additive="base">
                                        <p:cTn id="50"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
                                            <p:txEl>
                                              <p:pRg st="3" end="3"/>
                                            </p:txEl>
                                          </p:spTgt>
                                        </p:tgtEl>
                                        <p:attrNameLst>
                                          <p:attrName>style.visibility</p:attrName>
                                        </p:attrNameLst>
                                      </p:cBhvr>
                                      <p:to>
                                        <p:strVal val="visible"/>
                                      </p:to>
                                    </p:set>
                                    <p:anim calcmode="lin" valueType="num">
                                      <p:cBhvr additive="base">
                                        <p:cTn id="54"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xEl>
                                              <p:pRg st="4" end="4"/>
                                            </p:txEl>
                                          </p:spTgt>
                                        </p:tgtEl>
                                        <p:attrNameLst>
                                          <p:attrName>style.visibility</p:attrName>
                                        </p:attrNameLst>
                                      </p:cBhvr>
                                      <p:to>
                                        <p:strVal val="visible"/>
                                      </p:to>
                                    </p:set>
                                    <p:anim calcmode="lin" valueType="num">
                                      <p:cBhvr additive="base">
                                        <p:cTn id="58"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5">
                                            <p:txEl>
                                              <p:pRg st="5" end="5"/>
                                            </p:txEl>
                                          </p:spTgt>
                                        </p:tgtEl>
                                        <p:attrNameLst>
                                          <p:attrName>style.visibility</p:attrName>
                                        </p:attrNameLst>
                                      </p:cBhvr>
                                      <p:to>
                                        <p:strVal val="visible"/>
                                      </p:to>
                                    </p:set>
                                    <p:anim calcmode="lin" valueType="num">
                                      <p:cBhvr additive="base">
                                        <p:cTn id="62"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5">
                                            <p:txEl>
                                              <p:pRg st="6" end="6"/>
                                            </p:txEl>
                                          </p:spTgt>
                                        </p:tgtEl>
                                        <p:attrNameLst>
                                          <p:attrName>style.visibility</p:attrName>
                                        </p:attrNameLst>
                                      </p:cBhvr>
                                      <p:to>
                                        <p:strVal val="visible"/>
                                      </p:to>
                                    </p:set>
                                    <p:anim calcmode="lin" valueType="num">
                                      <p:cBhvr additive="base">
                                        <p:cTn id="68"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5">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5">
                                            <p:txEl>
                                              <p:pRg st="7" end="7"/>
                                            </p:txEl>
                                          </p:spTgt>
                                        </p:tgtEl>
                                        <p:attrNameLst>
                                          <p:attrName>style.visibility</p:attrName>
                                        </p:attrNameLst>
                                      </p:cBhvr>
                                      <p:to>
                                        <p:strVal val="visible"/>
                                      </p:to>
                                    </p:set>
                                    <p:anim calcmode="lin" valueType="num">
                                      <p:cBhvr additive="base">
                                        <p:cTn id="72"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5">
                                            <p:txEl>
                                              <p:pRg st="8" end="8"/>
                                            </p:txEl>
                                          </p:spTgt>
                                        </p:tgtEl>
                                        <p:attrNameLst>
                                          <p:attrName>style.visibility</p:attrName>
                                        </p:attrNameLst>
                                      </p:cBhvr>
                                      <p:to>
                                        <p:strVal val="visible"/>
                                      </p:to>
                                    </p:set>
                                    <p:anim calcmode="lin" valueType="num">
                                      <p:cBhvr additive="base">
                                        <p:cTn id="76"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5">
                                            <p:txEl>
                                              <p:pRg st="8" end="8"/>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5">
                                            <p:txEl>
                                              <p:pRg st="9" end="9"/>
                                            </p:txEl>
                                          </p:spTgt>
                                        </p:tgtEl>
                                        <p:attrNameLst>
                                          <p:attrName>style.visibility</p:attrName>
                                        </p:attrNameLst>
                                      </p:cBhvr>
                                      <p:to>
                                        <p:strVal val="visible"/>
                                      </p:to>
                                    </p:set>
                                    <p:anim calcmode="lin" valueType="num">
                                      <p:cBhvr additive="base">
                                        <p:cTn id="80" dur="500" fill="hold"/>
                                        <p:tgtEl>
                                          <p:spTgt spid="25">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5">
                                            <p:txEl>
                                              <p:pRg st="9" end="9"/>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5">
                                            <p:txEl>
                                              <p:pRg st="10" end="10"/>
                                            </p:txEl>
                                          </p:spTgt>
                                        </p:tgtEl>
                                        <p:attrNameLst>
                                          <p:attrName>style.visibility</p:attrName>
                                        </p:attrNameLst>
                                      </p:cBhvr>
                                      <p:to>
                                        <p:strVal val="visible"/>
                                      </p:to>
                                    </p:set>
                                    <p:anim calcmode="lin" valueType="num">
                                      <p:cBhvr additive="base">
                                        <p:cTn id="84" dur="500" fill="hold"/>
                                        <p:tgtEl>
                                          <p:spTgt spid="25">
                                            <p:txEl>
                                              <p:pRg st="10" end="1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r>
              <a:rPr lang="zh-CN" altLang="en-US" dirty="0" smtClean="0">
                <a:latin typeface="Calibri" pitchFamily="34" charset="0"/>
                <a:ea typeface="方正仿宋_GBK" charset="-122"/>
                <a:cs typeface="Times New Roman" pitchFamily="18" charset="0"/>
              </a:rPr>
              <a:t>（四）办公费用及低耗品费用</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办公费用实行包干制办法。具体包干费用标准另行制定。</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低耗品费用指各种办公家具（不属于固定资产范围类）、印刷品、办公设备耗材、零配件、劳保用品、和其他零星办公物料等的采购支出或日常办公耗费。</a:t>
            </a:r>
          </a:p>
          <a:p>
            <a:r>
              <a:rPr lang="en-US" altLang="en-US" dirty="0" smtClean="0">
                <a:latin typeface="Calibri" pitchFamily="34" charset="0"/>
                <a:ea typeface="方正仿宋_GBK" charset="-122"/>
                <a:cs typeface="Times New Roman" pitchFamily="18" charset="0"/>
              </a:rPr>
              <a:t>3. </a:t>
            </a:r>
            <a:r>
              <a:rPr lang="zh-CN" altLang="en-US" dirty="0" smtClean="0">
                <a:latin typeface="Calibri" pitchFamily="34" charset="0"/>
                <a:ea typeface="方正仿宋_GBK" charset="-122"/>
                <a:cs typeface="Times New Roman" pitchFamily="18" charset="0"/>
              </a:rPr>
              <a:t>低耗品实行统一采购、按计划领取、集中报销的原则管理。</a:t>
            </a:r>
          </a:p>
          <a:p>
            <a:r>
              <a:rPr lang="en-US" altLang="en-US"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各二级学院在学期前提出总需求计划，各职能部门在每月</a:t>
            </a:r>
            <a:r>
              <a:rPr lang="en-US" altLang="en-US" dirty="0" smtClean="0">
                <a:latin typeface="Calibri" pitchFamily="34" charset="0"/>
                <a:ea typeface="方正仿宋_GBK" charset="-122"/>
                <a:cs typeface="Times New Roman" pitchFamily="18" charset="0"/>
              </a:rPr>
              <a:t>25</a:t>
            </a:r>
            <a:r>
              <a:rPr lang="zh-CN" altLang="en-US" dirty="0" smtClean="0">
                <a:latin typeface="Calibri" pitchFamily="34" charset="0"/>
                <a:ea typeface="方正仿宋_GBK" charset="-122"/>
                <a:cs typeface="Times New Roman" pitchFamily="18" charset="0"/>
              </a:rPr>
              <a:t>日前提出次月月度需求计划</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报学校基建后勤处汇总统计并制定低耗品月度购置计划，报经分管领导批准后，由采购部统一购置，财务处按规定程序办理借款及报销。</a:t>
            </a:r>
          </a:p>
          <a:p>
            <a:r>
              <a:rPr lang="en-US" altLang="en-US"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基建后勤处每月</a:t>
            </a:r>
            <a:r>
              <a:rPr lang="en-US" altLang="en-US" dirty="0" smtClean="0">
                <a:latin typeface="Calibri" pitchFamily="34" charset="0"/>
                <a:ea typeface="方正仿宋_GBK" charset="-122"/>
                <a:cs typeface="Times New Roman" pitchFamily="18" charset="0"/>
              </a:rPr>
              <a:t>20</a:t>
            </a:r>
            <a:r>
              <a:rPr lang="zh-CN" altLang="en-US" dirty="0" smtClean="0">
                <a:latin typeface="Calibri" pitchFamily="34" charset="0"/>
                <a:ea typeface="方正仿宋_GBK" charset="-122"/>
                <a:cs typeface="Times New Roman" pitchFamily="18" charset="0"/>
              </a:rPr>
              <a:t>日止统计各单位、部门使用低耗品数量、费用情况，于每月</a:t>
            </a:r>
            <a:r>
              <a:rPr lang="en-US" altLang="en-US" dirty="0" smtClean="0">
                <a:latin typeface="Calibri" pitchFamily="34" charset="0"/>
                <a:ea typeface="方正仿宋_GBK" charset="-122"/>
                <a:cs typeface="Times New Roman" pitchFamily="18" charset="0"/>
              </a:rPr>
              <a:t>25</a:t>
            </a:r>
            <a:r>
              <a:rPr lang="zh-CN" altLang="en-US" dirty="0" smtClean="0">
                <a:latin typeface="Calibri" pitchFamily="34" charset="0"/>
                <a:ea typeface="方正仿宋_GBK" charset="-122"/>
                <a:cs typeface="Times New Roman" pitchFamily="18" charset="0"/>
              </a:rPr>
              <a:t>日前以电子档方式提交各领用部门，各部门单位负责人在接到电子档后进行复核，如有异议，于每月</a:t>
            </a:r>
            <a:r>
              <a:rPr lang="en-US" altLang="en-US" dirty="0" smtClean="0">
                <a:latin typeface="Calibri" pitchFamily="34" charset="0"/>
                <a:ea typeface="方正仿宋_GBK" charset="-122"/>
                <a:cs typeface="Times New Roman" pitchFamily="18" charset="0"/>
              </a:rPr>
              <a:t>28</a:t>
            </a:r>
            <a:r>
              <a:rPr lang="zh-CN" altLang="en-US" dirty="0" smtClean="0">
                <a:latin typeface="Calibri" pitchFamily="34" charset="0"/>
                <a:ea typeface="方正仿宋_GBK" charset="-122"/>
                <a:cs typeface="Times New Roman" pitchFamily="18" charset="0"/>
              </a:rPr>
              <a:t>日前核对完毕后再交财务核算，超过</a:t>
            </a:r>
            <a:r>
              <a:rPr lang="en-US" altLang="en-US" dirty="0" smtClean="0">
                <a:latin typeface="Calibri" pitchFamily="34" charset="0"/>
                <a:ea typeface="方正仿宋_GBK" charset="-122"/>
                <a:cs typeface="Times New Roman" pitchFamily="18" charset="0"/>
              </a:rPr>
              <a:t>28</a:t>
            </a:r>
            <a:r>
              <a:rPr lang="zh-CN" altLang="en-US" dirty="0" smtClean="0">
                <a:latin typeface="Calibri" pitchFamily="34" charset="0"/>
                <a:ea typeface="方正仿宋_GBK" charset="-122"/>
                <a:cs typeface="Times New Roman" pitchFamily="18" charset="0"/>
              </a:rPr>
              <a:t>日无回馈意见的，视为无异议，月底财务处统一核算。</a:t>
            </a:r>
          </a:p>
          <a:p>
            <a:r>
              <a:rPr lang="zh-CN" altLang="en-US" dirty="0" smtClean="0">
                <a:latin typeface="Calibri" pitchFamily="34" charset="0"/>
                <a:ea typeface="方正仿宋_GBK" charset="-122"/>
                <a:cs typeface="Times New Roman" pitchFamily="18" charset="0"/>
              </a:rPr>
              <a:t>（五）实行项目负责人制的科研经费、教研教改费用</a:t>
            </a:r>
          </a:p>
          <a:p>
            <a:r>
              <a:rPr lang="zh-CN" altLang="en-US" dirty="0" smtClean="0">
                <a:latin typeface="Calibri" pitchFamily="34" charset="0"/>
                <a:ea typeface="方正仿宋_GBK" charset="-122"/>
                <a:cs typeface="Times New Roman" pitchFamily="18" charset="0"/>
              </a:rPr>
              <a:t>实行项目负责人制的科研经费、教研教改费用报销规范：</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．对乘坐公共交通工具开展调研的，报销时出具交通工具、住宿等相关票据，填写“差旅费报销单”，按费用管理办法的差费补贴进行报销，同时实名制的票据应与课题组成员相对应。</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．对自驾车开展调研的，需附调研地里程数按学校私车公用管理办法标准凭加油费票据进行报销。</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．对外出参加会议、培训学习的，在与会人员与课题组成员相关的前提下，需附会议组织单位的通知报销相关费用。</a:t>
            </a:r>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 calcmode="lin" valueType="num">
                                      <p:cBhvr additive="base">
                                        <p:cTn id="4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additive="base">
                                        <p:cTn id="50"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
                                            <p:txEl>
                                              <p:pRg st="3" end="3"/>
                                            </p:txEl>
                                          </p:spTgt>
                                        </p:tgtEl>
                                        <p:attrNameLst>
                                          <p:attrName>style.visibility</p:attrName>
                                        </p:attrNameLst>
                                      </p:cBhvr>
                                      <p:to>
                                        <p:strVal val="visible"/>
                                      </p:to>
                                    </p:set>
                                    <p:anim calcmode="lin" valueType="num">
                                      <p:cBhvr additive="base">
                                        <p:cTn id="54"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xEl>
                                              <p:pRg st="4" end="4"/>
                                            </p:txEl>
                                          </p:spTgt>
                                        </p:tgtEl>
                                        <p:attrNameLst>
                                          <p:attrName>style.visibility</p:attrName>
                                        </p:attrNameLst>
                                      </p:cBhvr>
                                      <p:to>
                                        <p:strVal val="visible"/>
                                      </p:to>
                                    </p:set>
                                    <p:anim calcmode="lin" valueType="num">
                                      <p:cBhvr additive="base">
                                        <p:cTn id="58"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5">
                                            <p:txEl>
                                              <p:pRg st="5" end="5"/>
                                            </p:txEl>
                                          </p:spTgt>
                                        </p:tgtEl>
                                        <p:attrNameLst>
                                          <p:attrName>style.visibility</p:attrName>
                                        </p:attrNameLst>
                                      </p:cBhvr>
                                      <p:to>
                                        <p:strVal val="visible"/>
                                      </p:to>
                                    </p:set>
                                    <p:anim calcmode="lin" valueType="num">
                                      <p:cBhvr additive="base">
                                        <p:cTn id="62"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5">
                                            <p:txEl>
                                              <p:pRg st="6" end="6"/>
                                            </p:txEl>
                                          </p:spTgt>
                                        </p:tgtEl>
                                        <p:attrNameLst>
                                          <p:attrName>style.visibility</p:attrName>
                                        </p:attrNameLst>
                                      </p:cBhvr>
                                      <p:to>
                                        <p:strVal val="visible"/>
                                      </p:to>
                                    </p:set>
                                    <p:anim calcmode="lin" valueType="num">
                                      <p:cBhvr additive="base">
                                        <p:cTn id="68"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5">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5">
                                            <p:txEl>
                                              <p:pRg st="7" end="7"/>
                                            </p:txEl>
                                          </p:spTgt>
                                        </p:tgtEl>
                                        <p:attrNameLst>
                                          <p:attrName>style.visibility</p:attrName>
                                        </p:attrNameLst>
                                      </p:cBhvr>
                                      <p:to>
                                        <p:strVal val="visible"/>
                                      </p:to>
                                    </p:set>
                                    <p:anim calcmode="lin" valueType="num">
                                      <p:cBhvr additive="base">
                                        <p:cTn id="72"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5">
                                            <p:txEl>
                                              <p:pRg st="8" end="8"/>
                                            </p:txEl>
                                          </p:spTgt>
                                        </p:tgtEl>
                                        <p:attrNameLst>
                                          <p:attrName>style.visibility</p:attrName>
                                        </p:attrNameLst>
                                      </p:cBhvr>
                                      <p:to>
                                        <p:strVal val="visible"/>
                                      </p:to>
                                    </p:set>
                                    <p:anim calcmode="lin" valueType="num">
                                      <p:cBhvr additive="base">
                                        <p:cTn id="76"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5">
                                            <p:txEl>
                                              <p:pRg st="8" end="8"/>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5">
                                            <p:txEl>
                                              <p:pRg st="9" end="9"/>
                                            </p:txEl>
                                          </p:spTgt>
                                        </p:tgtEl>
                                        <p:attrNameLst>
                                          <p:attrName>style.visibility</p:attrName>
                                        </p:attrNameLst>
                                      </p:cBhvr>
                                      <p:to>
                                        <p:strVal val="visible"/>
                                      </p:to>
                                    </p:set>
                                    <p:anim calcmode="lin" valueType="num">
                                      <p:cBhvr additive="base">
                                        <p:cTn id="80" dur="500" fill="hold"/>
                                        <p:tgtEl>
                                          <p:spTgt spid="25">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5">
                                            <p:txEl>
                                              <p:pRg st="9" end="9"/>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5">
                                            <p:txEl>
                                              <p:pRg st="10" end="10"/>
                                            </p:txEl>
                                          </p:spTgt>
                                        </p:tgtEl>
                                        <p:attrNameLst>
                                          <p:attrName>style.visibility</p:attrName>
                                        </p:attrNameLst>
                                      </p:cBhvr>
                                      <p:to>
                                        <p:strVal val="visible"/>
                                      </p:to>
                                    </p:set>
                                    <p:anim calcmode="lin" valueType="num">
                                      <p:cBhvr additive="base">
                                        <p:cTn id="84" dur="500" fill="hold"/>
                                        <p:tgtEl>
                                          <p:spTgt spid="25">
                                            <p:txEl>
                                              <p:pRg st="10" end="1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r>
              <a:rPr lang="en-US" altLang="en-US"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．原则上不允许到风景名胜开展课题及项目调研活动，因课题必须要去的，需经分管院领导审批同意方可报销相关费用。一般情况下，对旅行社开具的餐馆、学习、会议票据，财务处不予报销费用。</a:t>
            </a:r>
          </a:p>
          <a:p>
            <a:r>
              <a:rPr lang="en-US" altLang="en-US"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对于购置实物（如仪器、设备、耗材等）产生的费用，需遵照学校采购制度流程报销，通过采购处采购，进行入库管理，原则上不能私自购买物品（特殊情况下教科研、学生技能大赛等确有急需采购的，可电话和采购处进行沟通后自行购买）。同时对于横向科研项目采购实物在一万元以下可以自行采购，但也需进行入库管理。</a:t>
            </a:r>
          </a:p>
          <a:p>
            <a:r>
              <a:rPr lang="en-US" altLang="en-US" dirty="0" smtClean="0">
                <a:latin typeface="Calibri" pitchFamily="34" charset="0"/>
                <a:ea typeface="方正仿宋_GBK" charset="-122"/>
                <a:cs typeface="Times New Roman" pitchFamily="18" charset="0"/>
              </a:rPr>
              <a:t>6</a:t>
            </a:r>
            <a:r>
              <a:rPr lang="zh-CN" altLang="en-US" dirty="0" smtClean="0">
                <a:latin typeface="Calibri" pitchFamily="34" charset="0"/>
                <a:ea typeface="方正仿宋_GBK" charset="-122"/>
                <a:cs typeface="Times New Roman" pitchFamily="18" charset="0"/>
              </a:rPr>
              <a:t>．对实际支付给专家和课题组成员的劳务报酬，需填写劳务报酬支付表，根据税务相关政策要求，列明姓名、联系电话、金额、卡号（银行支付）或签收（现金支付）并附身份证复印件。</a:t>
            </a:r>
          </a:p>
          <a:p>
            <a:r>
              <a:rPr lang="en-US" altLang="en-US" dirty="0" smtClean="0">
                <a:latin typeface="Calibri" pitchFamily="34" charset="0"/>
                <a:ea typeface="方正仿宋_GBK" charset="-122"/>
                <a:cs typeface="Times New Roman" pitchFamily="18" charset="0"/>
              </a:rPr>
              <a:t>7</a:t>
            </a:r>
            <a:r>
              <a:rPr lang="zh-CN" altLang="en-US" dirty="0" smtClean="0">
                <a:latin typeface="Calibri" pitchFamily="34" charset="0"/>
                <a:ea typeface="方正仿宋_GBK" charset="-122"/>
                <a:cs typeface="Times New Roman" pitchFamily="18" charset="0"/>
              </a:rPr>
              <a:t>．对于开展课题产生的接待费用，在规定的经费预算额度内凭发票报销。</a:t>
            </a:r>
          </a:p>
          <a:p>
            <a:r>
              <a:rPr lang="en-US" altLang="en-US" dirty="0" smtClean="0">
                <a:latin typeface="Calibri" pitchFamily="34" charset="0"/>
                <a:ea typeface="方正仿宋_GBK" charset="-122"/>
                <a:cs typeface="Times New Roman" pitchFamily="18" charset="0"/>
              </a:rPr>
              <a:t>8</a:t>
            </a:r>
            <a:r>
              <a:rPr lang="zh-CN" altLang="en-US" dirty="0" smtClean="0">
                <a:latin typeface="Calibri" pitchFamily="34" charset="0"/>
                <a:ea typeface="方正仿宋_GBK" charset="-122"/>
                <a:cs typeface="Times New Roman" pitchFamily="18" charset="0"/>
              </a:rPr>
              <a:t>．对于出版版面等费用，需附稿件采纳文件或正式出版刊物复印件，如开票单位和出版杂志设不一致，需附杂志社开具证明其相关性材料。</a:t>
            </a:r>
          </a:p>
          <a:p>
            <a:r>
              <a:rPr lang="zh-CN" altLang="en-US" dirty="0" smtClean="0">
                <a:latin typeface="Calibri" pitchFamily="34" charset="0"/>
                <a:ea typeface="方正仿宋_GBK" charset="-122"/>
                <a:cs typeface="Times New Roman" pitchFamily="18" charset="0"/>
              </a:rPr>
              <a:t>（六）其它费用</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租赁费：租房、办公环境绿化费用由学校基建后勤处归口，交通车租赁费由办公室归口，统一报销。</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其他部门日常费用由各部门填报，分管校领导审核、涉及费用归口管理部门需要归口管理部门复核。如学生经费、车辆使用费等。</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）报销学生活动费需附活动预算方案，方案需由相关归口管理部门负责人（学生文体活动由学生处归口管理，学生专业技能活动由教务处归口管理）和财务处负责人签字。</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）对学生支付任何款项都需要列明学生学号及银行卡号直接银行发放，禁止发放现金。</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）报销车辆费用需附</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车辆使用情况明细表</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a:t>
            </a:r>
          </a:p>
          <a:p>
            <a:endParaRPr lang="zh-CN" altLang="en-US" dirty="0" smtClean="0">
              <a:latin typeface="Calibri" pitchFamily="34" charset="0"/>
              <a:ea typeface="方正仿宋_GBK" charset="-122"/>
              <a:cs typeface="Times New Roman" pitchFamily="18" charset="0"/>
            </a:endParaRPr>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 calcmode="lin" valueType="num">
                                      <p:cBhvr additive="base">
                                        <p:cTn id="4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additive="base">
                                        <p:cTn id="50"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
                                            <p:txEl>
                                              <p:pRg st="3" end="3"/>
                                            </p:txEl>
                                          </p:spTgt>
                                        </p:tgtEl>
                                        <p:attrNameLst>
                                          <p:attrName>style.visibility</p:attrName>
                                        </p:attrNameLst>
                                      </p:cBhvr>
                                      <p:to>
                                        <p:strVal val="visible"/>
                                      </p:to>
                                    </p:set>
                                    <p:anim calcmode="lin" valueType="num">
                                      <p:cBhvr additive="base">
                                        <p:cTn id="54"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5">
                                            <p:txEl>
                                              <p:pRg st="4" end="4"/>
                                            </p:txEl>
                                          </p:spTgt>
                                        </p:tgtEl>
                                        <p:attrNameLst>
                                          <p:attrName>style.visibility</p:attrName>
                                        </p:attrNameLst>
                                      </p:cBhvr>
                                      <p:to>
                                        <p:strVal val="visible"/>
                                      </p:to>
                                    </p:set>
                                    <p:anim calcmode="lin" valueType="num">
                                      <p:cBhvr additive="base">
                                        <p:cTn id="58"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5">
                                            <p:txEl>
                                              <p:pRg st="5" end="5"/>
                                            </p:txEl>
                                          </p:spTgt>
                                        </p:tgtEl>
                                        <p:attrNameLst>
                                          <p:attrName>style.visibility</p:attrName>
                                        </p:attrNameLst>
                                      </p:cBhvr>
                                      <p:to>
                                        <p:strVal val="visible"/>
                                      </p:to>
                                    </p:set>
                                    <p:anim calcmode="lin" valueType="num">
                                      <p:cBhvr additive="base">
                                        <p:cTn id="64"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5">
                                            <p:txEl>
                                              <p:pRg st="5" end="5"/>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5">
                                            <p:txEl>
                                              <p:pRg st="6" end="6"/>
                                            </p:txEl>
                                          </p:spTgt>
                                        </p:tgtEl>
                                        <p:attrNameLst>
                                          <p:attrName>style.visibility</p:attrName>
                                        </p:attrNameLst>
                                      </p:cBhvr>
                                      <p:to>
                                        <p:strVal val="visible"/>
                                      </p:to>
                                    </p:set>
                                    <p:anim calcmode="lin" valueType="num">
                                      <p:cBhvr additive="base">
                                        <p:cTn id="68"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5">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5">
                                            <p:txEl>
                                              <p:pRg st="7" end="7"/>
                                            </p:txEl>
                                          </p:spTgt>
                                        </p:tgtEl>
                                        <p:attrNameLst>
                                          <p:attrName>style.visibility</p:attrName>
                                        </p:attrNameLst>
                                      </p:cBhvr>
                                      <p:to>
                                        <p:strVal val="visible"/>
                                      </p:to>
                                    </p:set>
                                    <p:anim calcmode="lin" valueType="num">
                                      <p:cBhvr additive="base">
                                        <p:cTn id="72"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5">
                                            <p:txEl>
                                              <p:pRg st="8" end="8"/>
                                            </p:txEl>
                                          </p:spTgt>
                                        </p:tgtEl>
                                        <p:attrNameLst>
                                          <p:attrName>style.visibility</p:attrName>
                                        </p:attrNameLst>
                                      </p:cBhvr>
                                      <p:to>
                                        <p:strVal val="visible"/>
                                      </p:to>
                                    </p:set>
                                    <p:anim calcmode="lin" valueType="num">
                                      <p:cBhvr additive="base">
                                        <p:cTn id="76"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5">
                                            <p:txEl>
                                              <p:pRg st="8" end="8"/>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5">
                                            <p:txEl>
                                              <p:pRg st="9" end="9"/>
                                            </p:txEl>
                                          </p:spTgt>
                                        </p:tgtEl>
                                        <p:attrNameLst>
                                          <p:attrName>style.visibility</p:attrName>
                                        </p:attrNameLst>
                                      </p:cBhvr>
                                      <p:to>
                                        <p:strVal val="visible"/>
                                      </p:to>
                                    </p:set>
                                    <p:anim calcmode="lin" valueType="num">
                                      <p:cBhvr additive="base">
                                        <p:cTn id="80" dur="500" fill="hold"/>
                                        <p:tgtEl>
                                          <p:spTgt spid="25">
                                            <p:txEl>
                                              <p:pRg st="9" end="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5">
                                            <p:txEl>
                                              <p:pRg st="9" end="9"/>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5">
                                            <p:txEl>
                                              <p:pRg st="10" end="10"/>
                                            </p:txEl>
                                          </p:spTgt>
                                        </p:tgtEl>
                                        <p:attrNameLst>
                                          <p:attrName>style.visibility</p:attrName>
                                        </p:attrNameLst>
                                      </p:cBhvr>
                                      <p:to>
                                        <p:strVal val="visible"/>
                                      </p:to>
                                    </p:set>
                                    <p:anim calcmode="lin" valueType="num">
                                      <p:cBhvr additive="base">
                                        <p:cTn id="84" dur="500" fill="hold"/>
                                        <p:tgtEl>
                                          <p:spTgt spid="25">
                                            <p:txEl>
                                              <p:pRg st="10" end="1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534016" y="1089055"/>
            <a:ext cx="10375060" cy="5340341"/>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883407" y="1235105"/>
            <a:ext cx="9771523" cy="827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90000"/>
              </a:lnSpc>
            </a:pPr>
            <a:r>
              <a:rPr lang="zh-CN" altLang="en-US" dirty="0" smtClean="0">
                <a:latin typeface="Calibri" pitchFamily="34" charset="0"/>
                <a:ea typeface="方正仿宋_GBK" charset="-122"/>
                <a:cs typeface="Times New Roman" pitchFamily="18" charset="0"/>
              </a:rPr>
              <a:t>报销相关规定：</a:t>
            </a:r>
          </a:p>
          <a:p>
            <a:pPr>
              <a:lnSpc>
                <a:spcPct val="90000"/>
              </a:lnSpc>
            </a:pP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借用现金因故未使用者，</a:t>
            </a: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个工作日内退还。 </a:t>
            </a:r>
          </a:p>
          <a:p>
            <a:pPr>
              <a:lnSpc>
                <a:spcPct val="90000"/>
              </a:lnSpc>
            </a:pPr>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借款出差应在返校后</a:t>
            </a:r>
            <a:r>
              <a:rPr lang="en-US" altLang="zh-CN" dirty="0" smtClean="0">
                <a:latin typeface="Calibri" pitchFamily="34" charset="0"/>
                <a:ea typeface="方正仿宋_GBK" charset="-122"/>
                <a:cs typeface="Times New Roman" pitchFamily="18" charset="0"/>
              </a:rPr>
              <a:t>10</a:t>
            </a:r>
            <a:r>
              <a:rPr lang="zh-CN" altLang="en-US" dirty="0" smtClean="0">
                <a:latin typeface="Calibri" pitchFamily="34" charset="0"/>
                <a:ea typeface="方正仿宋_GBK" charset="-122"/>
                <a:cs typeface="Times New Roman" pitchFamily="18" charset="0"/>
              </a:rPr>
              <a:t>个工作日内办理报销手续。 </a:t>
            </a:r>
          </a:p>
          <a:p>
            <a:pPr>
              <a:lnSpc>
                <a:spcPct val="90000"/>
              </a:lnSpc>
            </a:pPr>
            <a:r>
              <a:rPr lang="en-US" altLang="zh-CN"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采用转账支票结算的各类借款，经办人须在</a:t>
            </a:r>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个工作日内办理报销手续；采用汇票或汇款结算的各类借款，经办人须在</a:t>
            </a:r>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个工作日内办理报销手续。 </a:t>
            </a:r>
          </a:p>
          <a:p>
            <a:pPr>
              <a:lnSpc>
                <a:spcPct val="90000"/>
              </a:lnSpc>
            </a:pPr>
            <a:r>
              <a:rPr lang="en-US" altLang="zh-CN"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如因特殊情况不能在规定期限内结算者，应写出书面说明，列明具体归还日期（最长不超过三个月），报部门负责人批准签字，并报财务部门审核批准。</a:t>
            </a:r>
            <a:endParaRPr lang="en-US" altLang="zh-CN" dirty="0" smtClean="0">
              <a:latin typeface="Calibri" pitchFamily="34" charset="0"/>
              <a:ea typeface="方正仿宋_GBK" charset="-122"/>
              <a:cs typeface="Times New Roman" pitchFamily="18" charset="0"/>
            </a:endParaRPr>
          </a:p>
          <a:p>
            <a:pPr>
              <a:lnSpc>
                <a:spcPct val="80000"/>
              </a:lnSpc>
            </a:pPr>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、财务应定期、不定期发个人借支对账单至员工</a:t>
            </a:r>
            <a:r>
              <a:rPr lang="en-US" altLang="zh-CN" dirty="0" smtClean="0">
                <a:latin typeface="Calibri" pitchFamily="34" charset="0"/>
                <a:ea typeface="方正仿宋_GBK" charset="-122"/>
                <a:cs typeface="Times New Roman" pitchFamily="18" charset="0"/>
              </a:rPr>
              <a:t>OA</a:t>
            </a:r>
            <a:r>
              <a:rPr lang="zh-CN" altLang="en-US" dirty="0" smtClean="0">
                <a:latin typeface="Calibri" pitchFamily="34" charset="0"/>
                <a:ea typeface="方正仿宋_GBK" charset="-122"/>
                <a:cs typeface="Times New Roman" pitchFamily="18" charset="0"/>
              </a:rPr>
              <a:t>邮件或手机中，个人借支在收到信息后及时核对，如有不一致的，于</a:t>
            </a:r>
            <a:r>
              <a:rPr lang="en-US" altLang="zh-CN" dirty="0" smtClean="0">
                <a:latin typeface="Calibri" pitchFamily="34" charset="0"/>
                <a:ea typeface="方正仿宋_GBK" charset="-122"/>
                <a:cs typeface="Times New Roman" pitchFamily="18" charset="0"/>
              </a:rPr>
              <a:t>10</a:t>
            </a:r>
            <a:r>
              <a:rPr lang="zh-CN" altLang="en-US" dirty="0" smtClean="0">
                <a:latin typeface="Calibri" pitchFamily="34" charset="0"/>
                <a:ea typeface="方正仿宋_GBK" charset="-122"/>
                <a:cs typeface="Times New Roman" pitchFamily="18" charset="0"/>
              </a:rPr>
              <a:t>个工作日内与财务核对。对于超时不核对者，视为本人已经核对认可。</a:t>
            </a:r>
          </a:p>
          <a:p>
            <a:pPr>
              <a:lnSpc>
                <a:spcPct val="80000"/>
              </a:lnSpc>
            </a:pPr>
            <a:r>
              <a:rPr lang="en-US" altLang="zh-CN" dirty="0" smtClean="0">
                <a:latin typeface="Calibri" pitchFamily="34" charset="0"/>
                <a:ea typeface="方正仿宋_GBK" charset="-122"/>
                <a:cs typeface="Times New Roman" pitchFamily="18" charset="0"/>
              </a:rPr>
              <a:t>6</a:t>
            </a:r>
            <a:r>
              <a:rPr lang="zh-CN" altLang="en-US" dirty="0" smtClean="0">
                <a:latin typeface="Calibri" pitchFamily="34" charset="0"/>
                <a:ea typeface="方正仿宋_GBK" charset="-122"/>
                <a:cs typeface="Times New Roman" pitchFamily="18" charset="0"/>
              </a:rPr>
              <a:t>、年底时个人借支必须进行归还、报销冲帐，借款未用完一律先退后借。 </a:t>
            </a:r>
          </a:p>
          <a:p>
            <a:pPr>
              <a:lnSpc>
                <a:spcPct val="80000"/>
              </a:lnSpc>
            </a:pPr>
            <a:r>
              <a:rPr lang="en-US" altLang="zh-CN" dirty="0" smtClean="0">
                <a:latin typeface="Calibri" pitchFamily="34" charset="0"/>
                <a:ea typeface="方正仿宋_GBK" charset="-122"/>
                <a:cs typeface="Times New Roman" pitchFamily="18" charset="0"/>
              </a:rPr>
              <a:t>7</a:t>
            </a:r>
            <a:r>
              <a:rPr lang="zh-CN" altLang="en-US" dirty="0" smtClean="0">
                <a:latin typeface="Calibri" pitchFamily="34" charset="0"/>
                <a:ea typeface="方正仿宋_GBK" charset="-122"/>
                <a:cs typeface="Times New Roman" pitchFamily="18" charset="0"/>
              </a:rPr>
              <a:t>、年底前应将当年发生的费用完善报销手续，并交财务处报销或挂帐。如未及时报销或挂帐的，次年原则上不再报销上年发生的费用。</a:t>
            </a:r>
            <a:endParaRPr lang="en-US" altLang="zh-CN" dirty="0" smtClean="0">
              <a:latin typeface="Calibri" pitchFamily="34" charset="0"/>
              <a:ea typeface="方正仿宋_GBK" charset="-122"/>
              <a:cs typeface="Times New Roman" pitchFamily="18" charset="0"/>
            </a:endParaRPr>
          </a:p>
          <a:p>
            <a:pPr>
              <a:lnSpc>
                <a:spcPct val="90000"/>
              </a:lnSpc>
            </a:pPr>
            <a:r>
              <a:rPr lang="zh-CN" altLang="en-US" dirty="0" smtClean="0">
                <a:latin typeface="Calibri" pitchFamily="34" charset="0"/>
                <a:ea typeface="方正仿宋_GBK" charset="-122"/>
                <a:cs typeface="Times New Roman" pitchFamily="18" charset="0"/>
              </a:rPr>
              <a:t>制约措施：见财务管理制度中第五章支出管理第十七条（四）</a:t>
            </a:r>
          </a:p>
          <a:p>
            <a:pPr>
              <a:lnSpc>
                <a:spcPct val="90000"/>
              </a:lnSpc>
            </a:pP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原有借款尚未核销者，原则上不得再借款。 </a:t>
            </a:r>
          </a:p>
          <a:p>
            <a:pPr>
              <a:lnSpc>
                <a:spcPct val="90000"/>
              </a:lnSpc>
            </a:pPr>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对借用公款未按上述规定结清者，自逾期次月起从其工资中扣还借款金额，直至其清偿完为止。同时原批准借款领导、审批签字人一并负有监督催促借款人及时清还借款的责任。 </a:t>
            </a:r>
          </a:p>
          <a:p>
            <a:pPr>
              <a:lnSpc>
                <a:spcPct val="90000"/>
              </a:lnSpc>
            </a:pPr>
            <a:r>
              <a:rPr lang="en-US" altLang="zh-CN"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教职工离校，必须归还所有的借款，如有特殊原因，确实不能结清的应书面说明原因，由部门单位领导批准，变更借款人姓名，重新办理借款手续。</a:t>
            </a:r>
            <a:endParaRPr lang="en-US" altLang="zh-CN" dirty="0" smtClean="0">
              <a:latin typeface="Calibri" pitchFamily="34" charset="0"/>
              <a:ea typeface="方正仿宋_GBK" charset="-122"/>
              <a:cs typeface="Times New Roman" pitchFamily="18" charset="0"/>
            </a:endParaRPr>
          </a:p>
          <a:p>
            <a:pPr>
              <a:lnSpc>
                <a:spcPct val="90000"/>
              </a:lnSpc>
            </a:pPr>
            <a:endParaRPr lang="en-US" altLang="zh-CN" dirty="0" smtClean="0">
              <a:latin typeface="Calibri" pitchFamily="34" charset="0"/>
              <a:ea typeface="方正仿宋_GBK" charset="-122"/>
              <a:cs typeface="Times New Roman" pitchFamily="18" charset="0"/>
            </a:endParaRPr>
          </a:p>
          <a:p>
            <a:pPr>
              <a:lnSpc>
                <a:spcPct val="90000"/>
              </a:lnSpc>
            </a:pPr>
            <a:r>
              <a:rPr lang="zh-CN" altLang="en-US" dirty="0" smtClean="0">
                <a:latin typeface="Calibri" pitchFamily="34" charset="0"/>
                <a:ea typeface="方正仿宋_GBK" charset="-122"/>
                <a:cs typeface="Times New Roman" pitchFamily="18" charset="0"/>
              </a:rPr>
              <a:t> </a:t>
            </a:r>
          </a:p>
          <a:p>
            <a:pPr>
              <a:lnSpc>
                <a:spcPct val="80000"/>
              </a:lnSpc>
            </a:pPr>
            <a:endParaRPr lang="zh-CN" altLang="en-US" dirty="0" smtClean="0">
              <a:latin typeface="Calibri" pitchFamily="34" charset="0"/>
              <a:ea typeface="方正仿宋_GBK" charset="-122"/>
              <a:cs typeface="Times New Roman" pitchFamily="18" charset="0"/>
            </a:endParaRPr>
          </a:p>
          <a:p>
            <a:pPr>
              <a:lnSpc>
                <a:spcPct val="90000"/>
              </a:lnSpc>
            </a:pPr>
            <a:endParaRPr lang="zh-CN" altLang="en-US" sz="2400" dirty="0" smtClean="0"/>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p>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433462" y="9699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527537" y="606266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6">
                                            <p:txEl>
                                              <p:pRg st="1" end="1"/>
                                            </p:txEl>
                                          </p:spTgt>
                                        </p:tgtEl>
                                        <p:attrNameLst>
                                          <p:attrName>style.visibility</p:attrName>
                                        </p:attrNameLst>
                                      </p:cBhvr>
                                      <p:to>
                                        <p:strVal val="visible"/>
                                      </p:to>
                                    </p:set>
                                    <p:anim calcmode="lin" valueType="num">
                                      <p:cBhvr additive="base">
                                        <p:cTn id="4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6">
                                            <p:txEl>
                                              <p:pRg st="2" end="2"/>
                                            </p:txEl>
                                          </p:spTgt>
                                        </p:tgtEl>
                                        <p:attrNameLst>
                                          <p:attrName>style.visibility</p:attrName>
                                        </p:attrNameLst>
                                      </p:cBhvr>
                                      <p:to>
                                        <p:strVal val="visible"/>
                                      </p:to>
                                    </p:set>
                                    <p:anim calcmode="lin" valueType="num">
                                      <p:cBhvr additive="base">
                                        <p:cTn id="5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6">
                                            <p:txEl>
                                              <p:pRg st="3" end="3"/>
                                            </p:txEl>
                                          </p:spTgt>
                                        </p:tgtEl>
                                        <p:attrNameLst>
                                          <p:attrName>style.visibility</p:attrName>
                                        </p:attrNameLst>
                                      </p:cBhvr>
                                      <p:to>
                                        <p:strVal val="visible"/>
                                      </p:to>
                                    </p:set>
                                    <p:anim calcmode="lin" valueType="num">
                                      <p:cBhvr additive="base">
                                        <p:cTn id="5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6">
                                            <p:txEl>
                                              <p:pRg st="4" end="4"/>
                                            </p:txEl>
                                          </p:spTgt>
                                        </p:tgtEl>
                                        <p:attrNameLst>
                                          <p:attrName>style.visibility</p:attrName>
                                        </p:attrNameLst>
                                      </p:cBhvr>
                                      <p:to>
                                        <p:strVal val="visible"/>
                                      </p:to>
                                    </p:set>
                                    <p:anim calcmode="lin" valueType="num">
                                      <p:cBhvr additive="base">
                                        <p:cTn id="58"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6">
                                            <p:txEl>
                                              <p:pRg st="5" end="5"/>
                                            </p:txEl>
                                          </p:spTgt>
                                        </p:tgtEl>
                                        <p:attrNameLst>
                                          <p:attrName>style.visibility</p:attrName>
                                        </p:attrNameLst>
                                      </p:cBhvr>
                                      <p:to>
                                        <p:strVal val="visible"/>
                                      </p:to>
                                    </p:set>
                                    <p:anim calcmode="lin" valueType="num">
                                      <p:cBhvr additive="base">
                                        <p:cTn id="62"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6">
                                            <p:txEl>
                                              <p:pRg st="6" end="6"/>
                                            </p:txEl>
                                          </p:spTgt>
                                        </p:tgtEl>
                                        <p:attrNameLst>
                                          <p:attrName>style.visibility</p:attrName>
                                        </p:attrNameLst>
                                      </p:cBhvr>
                                      <p:to>
                                        <p:strVal val="visible"/>
                                      </p:to>
                                    </p:set>
                                    <p:anim calcmode="lin" valueType="num">
                                      <p:cBhvr additive="base">
                                        <p:cTn id="66"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
                                            <p:txEl>
                                              <p:pRg st="6" end="6"/>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6">
                                            <p:txEl>
                                              <p:pRg st="7" end="7"/>
                                            </p:txEl>
                                          </p:spTgt>
                                        </p:tgtEl>
                                        <p:attrNameLst>
                                          <p:attrName>style.visibility</p:attrName>
                                        </p:attrNameLst>
                                      </p:cBhvr>
                                      <p:to>
                                        <p:strVal val="visible"/>
                                      </p:to>
                                    </p:set>
                                    <p:anim calcmode="lin" valueType="num">
                                      <p:cBhvr additive="base">
                                        <p:cTn id="70"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6">
                                            <p:txEl>
                                              <p:pRg st="7" end="7"/>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6">
                                            <p:txEl>
                                              <p:pRg st="8" end="8"/>
                                            </p:txEl>
                                          </p:spTgt>
                                        </p:tgtEl>
                                        <p:attrNameLst>
                                          <p:attrName>style.visibility</p:attrName>
                                        </p:attrNameLst>
                                      </p:cBhvr>
                                      <p:to>
                                        <p:strVal val="visible"/>
                                      </p:to>
                                    </p:set>
                                    <p:anim calcmode="lin" valueType="num">
                                      <p:cBhvr additive="base">
                                        <p:cTn id="74" dur="500" fill="hold"/>
                                        <p:tgtEl>
                                          <p:spTgt spid="26">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6">
                                            <p:txEl>
                                              <p:pRg st="8" end="8"/>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6">
                                            <p:txEl>
                                              <p:pRg st="9" end="9"/>
                                            </p:txEl>
                                          </p:spTgt>
                                        </p:tgtEl>
                                        <p:attrNameLst>
                                          <p:attrName>style.visibility</p:attrName>
                                        </p:attrNameLst>
                                      </p:cBhvr>
                                      <p:to>
                                        <p:strVal val="visible"/>
                                      </p:to>
                                    </p:set>
                                    <p:anim calcmode="lin" valueType="num">
                                      <p:cBhvr additive="base">
                                        <p:cTn id="78"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9" end="9"/>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6">
                                            <p:txEl>
                                              <p:pRg st="10" end="10"/>
                                            </p:txEl>
                                          </p:spTgt>
                                        </p:tgtEl>
                                        <p:attrNameLst>
                                          <p:attrName>style.visibility</p:attrName>
                                        </p:attrNameLst>
                                      </p:cBhvr>
                                      <p:to>
                                        <p:strVal val="visible"/>
                                      </p:to>
                                    </p:set>
                                    <p:anim calcmode="lin" valueType="num">
                                      <p:cBhvr additive="base">
                                        <p:cTn id="82" dur="500" fill="hold"/>
                                        <p:tgtEl>
                                          <p:spTgt spid="26">
                                            <p:txEl>
                                              <p:pRg st="10" end="1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10" end="10"/>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6">
                                            <p:txEl>
                                              <p:pRg st="11" end="11"/>
                                            </p:txEl>
                                          </p:spTgt>
                                        </p:tgtEl>
                                        <p:attrNameLst>
                                          <p:attrName>style.visibility</p:attrName>
                                        </p:attrNameLst>
                                      </p:cBhvr>
                                      <p:to>
                                        <p:strVal val="visible"/>
                                      </p:to>
                                    </p:set>
                                    <p:anim calcmode="lin" valueType="num">
                                      <p:cBhvr additive="base">
                                        <p:cTn id="86" dur="500" fill="hold"/>
                                        <p:tgtEl>
                                          <p:spTgt spid="26">
                                            <p:txEl>
                                              <p:pRg st="11" end="1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6">
                                            <p:txEl>
                                              <p:pRg st="11" end="11"/>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6">
                                            <p:txEl>
                                              <p:pRg st="13" end="13"/>
                                            </p:txEl>
                                          </p:spTgt>
                                        </p:tgtEl>
                                        <p:attrNameLst>
                                          <p:attrName>style.visibility</p:attrName>
                                        </p:attrNameLst>
                                      </p:cBhvr>
                                      <p:to>
                                        <p:strVal val="visible"/>
                                      </p:to>
                                    </p:set>
                                    <p:anim calcmode="lin" valueType="num">
                                      <p:cBhvr additive="base">
                                        <p:cTn id="90" dur="500" fill="hold"/>
                                        <p:tgtEl>
                                          <p:spTgt spid="26">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报销规定及规范要求</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534016" y="1089055"/>
            <a:ext cx="10375060" cy="5265729"/>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883407" y="1235105"/>
            <a:ext cx="9771523"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dirty="0" smtClean="0">
                <a:latin typeface="Calibri" pitchFamily="34" charset="0"/>
                <a:ea typeface="方正仿宋_GBK" charset="-122"/>
                <a:cs typeface="Times New Roman" pitchFamily="18" charset="0"/>
              </a:rPr>
              <a:t>报销</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付款时间要求：</a:t>
            </a:r>
          </a:p>
          <a:p>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、借款冲销原则在拿到票据</a:t>
            </a:r>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个工作日；</a:t>
            </a:r>
          </a:p>
          <a:p>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、年末在</a:t>
            </a:r>
            <a:r>
              <a:rPr lang="en-US" altLang="zh-CN" dirty="0" smtClean="0">
                <a:latin typeface="Calibri" pitchFamily="34" charset="0"/>
                <a:ea typeface="方正仿宋_GBK" charset="-122"/>
                <a:cs typeface="Times New Roman" pitchFamily="18" charset="0"/>
              </a:rPr>
              <a:t>12</a:t>
            </a:r>
            <a:r>
              <a:rPr lang="zh-CN" altLang="en-US" dirty="0" smtClean="0">
                <a:latin typeface="Calibri" pitchFamily="34" charset="0"/>
                <a:ea typeface="方正仿宋_GBK" charset="-122"/>
                <a:cs typeface="Times New Roman" pitchFamily="18" charset="0"/>
              </a:rPr>
              <a:t>月</a:t>
            </a:r>
            <a:r>
              <a:rPr lang="en-US" altLang="zh-CN" dirty="0" smtClean="0">
                <a:latin typeface="Calibri" pitchFamily="34" charset="0"/>
                <a:ea typeface="方正仿宋_GBK" charset="-122"/>
                <a:cs typeface="Times New Roman" pitchFamily="18" charset="0"/>
              </a:rPr>
              <a:t>28</a:t>
            </a:r>
            <a:r>
              <a:rPr lang="zh-CN" altLang="en-US" dirty="0" smtClean="0">
                <a:latin typeface="Calibri" pitchFamily="34" charset="0"/>
                <a:ea typeface="方正仿宋_GBK" charset="-122"/>
                <a:cs typeface="Times New Roman" pitchFamily="18" charset="0"/>
              </a:rPr>
              <a:t>日结账，结账时间不进行货币资金支付；</a:t>
            </a:r>
          </a:p>
          <a:p>
            <a:r>
              <a:rPr lang="en-US" altLang="zh-CN"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、每月最后一天结账，</a:t>
            </a:r>
            <a:r>
              <a:rPr lang="en-US" altLang="zh-CN" dirty="0" smtClean="0">
                <a:latin typeface="Calibri" pitchFamily="34" charset="0"/>
                <a:ea typeface="方正仿宋_GBK" charset="-122"/>
                <a:cs typeface="Times New Roman" pitchFamily="18" charset="0"/>
              </a:rPr>
              <a:t>12</a:t>
            </a:r>
            <a:r>
              <a:rPr lang="zh-CN" altLang="en-US" dirty="0" smtClean="0">
                <a:latin typeface="Calibri" pitchFamily="34" charset="0"/>
                <a:ea typeface="方正仿宋_GBK" charset="-122"/>
                <a:cs typeface="Times New Roman" pitchFamily="18" charset="0"/>
              </a:rPr>
              <a:t>月为</a:t>
            </a:r>
            <a:r>
              <a:rPr lang="en-US" altLang="zh-CN" dirty="0" smtClean="0">
                <a:latin typeface="Calibri" pitchFamily="34" charset="0"/>
                <a:ea typeface="方正仿宋_GBK" charset="-122"/>
                <a:cs typeface="Times New Roman" pitchFamily="18" charset="0"/>
              </a:rPr>
              <a:t>29-31</a:t>
            </a:r>
            <a:r>
              <a:rPr lang="zh-CN" altLang="en-US" dirty="0" smtClean="0">
                <a:latin typeface="Calibri" pitchFamily="34" charset="0"/>
                <a:ea typeface="方正仿宋_GBK" charset="-122"/>
                <a:cs typeface="Times New Roman" pitchFamily="18" charset="0"/>
              </a:rPr>
              <a:t>日，结账时间不进行货币资金支付；</a:t>
            </a:r>
          </a:p>
          <a:p>
            <a:r>
              <a:rPr lang="en-US" altLang="zh-CN"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、报销或借款金额大（</a:t>
            </a:r>
            <a:r>
              <a:rPr lang="en-US" altLang="zh-CN" dirty="0" smtClean="0">
                <a:latin typeface="Calibri" pitchFamily="34" charset="0"/>
                <a:ea typeface="方正仿宋_GBK" charset="-122"/>
                <a:cs typeface="Times New Roman" pitchFamily="18" charset="0"/>
              </a:rPr>
              <a:t>3000</a:t>
            </a:r>
            <a:r>
              <a:rPr lang="zh-CN" altLang="en-US" dirty="0" smtClean="0">
                <a:latin typeface="Calibri" pitchFamily="34" charset="0"/>
                <a:ea typeface="方正仿宋_GBK" charset="-122"/>
                <a:cs typeface="Times New Roman" pitchFamily="18" charset="0"/>
              </a:rPr>
              <a:t>元以上）需提前一天通知出纳备款；</a:t>
            </a:r>
            <a:endParaRPr lang="en-US" altLang="zh-CN" dirty="0" smtClean="0">
              <a:latin typeface="Calibri" pitchFamily="34" charset="0"/>
              <a:ea typeface="方正仿宋_GBK" charset="-122"/>
              <a:cs typeface="Times New Roman" pitchFamily="18" charset="0"/>
            </a:endParaRPr>
          </a:p>
          <a:p>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、对于借支，要求在业务完成或票据取得的</a:t>
            </a:r>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个工作日内进行核销；</a:t>
            </a:r>
          </a:p>
          <a:p>
            <a:pPr>
              <a:buFont typeface="Arial" pitchFamily="34" charset="0"/>
              <a:buNone/>
            </a:pPr>
            <a:r>
              <a:rPr lang="en-US" altLang="zh-CN" dirty="0" smtClean="0">
                <a:latin typeface="Calibri" pitchFamily="34" charset="0"/>
                <a:ea typeface="方正仿宋_GBK" charset="-122"/>
                <a:cs typeface="Times New Roman" pitchFamily="18" charset="0"/>
              </a:rPr>
              <a:t>6</a:t>
            </a:r>
            <a:r>
              <a:rPr lang="zh-CN" altLang="en-US" dirty="0" smtClean="0">
                <a:latin typeface="Calibri" pitchFamily="34" charset="0"/>
                <a:ea typeface="方正仿宋_GBK" charset="-122"/>
                <a:cs typeface="Times New Roman" pitchFamily="18" charset="0"/>
              </a:rPr>
              <a:t> 、对于费用类报销，在当年</a:t>
            </a:r>
            <a:r>
              <a:rPr lang="en-US" altLang="zh-CN" dirty="0" smtClean="0">
                <a:latin typeface="Calibri" pitchFamily="34" charset="0"/>
                <a:ea typeface="方正仿宋_GBK" charset="-122"/>
                <a:cs typeface="Times New Roman" pitchFamily="18" charset="0"/>
              </a:rPr>
              <a:t>12</a:t>
            </a:r>
            <a:r>
              <a:rPr lang="zh-CN" altLang="en-US" dirty="0" smtClean="0">
                <a:latin typeface="Calibri" pitchFamily="34" charset="0"/>
                <a:ea typeface="方正仿宋_GBK" charset="-122"/>
                <a:cs typeface="Times New Roman" pitchFamily="18" charset="0"/>
              </a:rPr>
              <a:t>月</a:t>
            </a:r>
            <a:r>
              <a:rPr lang="en-US" altLang="zh-CN" dirty="0" smtClean="0">
                <a:latin typeface="Calibri" pitchFamily="34" charset="0"/>
                <a:ea typeface="方正仿宋_GBK" charset="-122"/>
                <a:cs typeface="Times New Roman" pitchFamily="18" charset="0"/>
              </a:rPr>
              <a:t>28</a:t>
            </a:r>
            <a:r>
              <a:rPr lang="zh-CN" altLang="en-US" dirty="0" smtClean="0">
                <a:latin typeface="Calibri" pitchFamily="34" charset="0"/>
                <a:ea typeface="方正仿宋_GBK" charset="-122"/>
                <a:cs typeface="Times New Roman" pitchFamily="18" charset="0"/>
              </a:rPr>
              <a:t>日前全部完善报销手续，并交财务处。</a:t>
            </a:r>
            <a:endParaRPr lang="en-US" altLang="zh-CN" dirty="0" smtClean="0">
              <a:latin typeface="Calibri" pitchFamily="34" charset="0"/>
              <a:ea typeface="方正仿宋_GBK" charset="-122"/>
              <a:cs typeface="Times New Roman" pitchFamily="18" charset="0"/>
            </a:endParaRPr>
          </a:p>
          <a:p>
            <a:pPr>
              <a:buFont typeface="Arial" pitchFamily="34" charset="0"/>
              <a:buNone/>
            </a:pPr>
            <a:endParaRPr lang="en-US" altLang="zh-CN" dirty="0" smtClean="0">
              <a:latin typeface="Calibri" pitchFamily="34" charset="0"/>
              <a:ea typeface="方正仿宋_GBK" charset="-122"/>
              <a:cs typeface="Times New Roman" pitchFamily="18" charset="0"/>
            </a:endParaRPr>
          </a:p>
          <a:p>
            <a:pPr>
              <a:buFont typeface="Arial" pitchFamily="34" charset="0"/>
              <a:buNone/>
            </a:pPr>
            <a:endParaRPr lang="en-US" altLang="zh-CN" dirty="0" smtClean="0">
              <a:latin typeface="Calibri" pitchFamily="34" charset="0"/>
              <a:ea typeface="方正仿宋_GBK" charset="-122"/>
              <a:cs typeface="Times New Roman" pitchFamily="18" charset="0"/>
            </a:endParaRPr>
          </a:p>
          <a:p>
            <a:r>
              <a:rPr lang="zh-CN" altLang="en-US" b="1" dirty="0" smtClean="0">
                <a:latin typeface="Calibri" pitchFamily="34" charset="0"/>
                <a:ea typeface="方正仿宋_GBK" charset="-122"/>
                <a:cs typeface="Times New Roman" pitchFamily="18" charset="0"/>
              </a:rPr>
              <a:t>合同审批规范新要求：</a:t>
            </a:r>
            <a:endParaRPr lang="en-US" altLang="zh-CN" b="1" dirty="0" smtClean="0">
              <a:latin typeface="Calibri" pitchFamily="34" charset="0"/>
              <a:ea typeface="方正仿宋_GBK" charset="-122"/>
              <a:cs typeface="Times New Roman" pitchFamily="18" charset="0"/>
            </a:endParaRPr>
          </a:p>
          <a:p>
            <a:r>
              <a:rPr lang="zh-CN" altLang="en-US" b="1" dirty="0" smtClean="0">
                <a:latin typeface="Calibri" pitchFamily="34" charset="0"/>
                <a:ea typeface="方正仿宋_GBK" charset="-122"/>
                <a:cs typeface="Times New Roman" pitchFamily="18" charset="0"/>
              </a:rPr>
              <a:t>从即日起，准备签订合同审批流程中，需附打印出来的审核完成的</a:t>
            </a:r>
            <a:r>
              <a:rPr lang="en-US" altLang="zh-CN" b="1" dirty="0" smtClean="0">
                <a:latin typeface="Calibri" pitchFamily="34" charset="0"/>
                <a:ea typeface="方正仿宋_GBK" charset="-122"/>
                <a:cs typeface="Times New Roman" pitchFamily="18" charset="0"/>
              </a:rPr>
              <a:t>U8</a:t>
            </a:r>
            <a:r>
              <a:rPr lang="zh-CN" altLang="en-US" b="1" dirty="0" smtClean="0">
                <a:latin typeface="Calibri" pitchFamily="34" charset="0"/>
                <a:ea typeface="方正仿宋_GBK" charset="-122"/>
                <a:cs typeface="Times New Roman" pitchFamily="18" charset="0"/>
              </a:rPr>
              <a:t>采购申请单。</a:t>
            </a:r>
            <a:endParaRPr lang="en-US" altLang="zh-CN" b="1" dirty="0" smtClean="0">
              <a:latin typeface="Calibri" pitchFamily="34" charset="0"/>
              <a:ea typeface="方正仿宋_GBK" charset="-122"/>
              <a:cs typeface="Times New Roman" pitchFamily="18" charset="0"/>
            </a:endParaRPr>
          </a:p>
          <a:p>
            <a:pPr>
              <a:buFont typeface="Arial" pitchFamily="34" charset="0"/>
              <a:buNone/>
            </a:pPr>
            <a:endParaRPr lang="en-US" altLang="zh-CN" dirty="0" smtClean="0">
              <a:latin typeface="Calibri" pitchFamily="34" charset="0"/>
              <a:ea typeface="方正仿宋_GBK" charset="-122"/>
              <a:cs typeface="Times New Roman" pitchFamily="18" charset="0"/>
            </a:endParaRPr>
          </a:p>
          <a:p>
            <a:pPr>
              <a:buFont typeface="Arial" pitchFamily="34" charset="0"/>
              <a:buNone/>
            </a:pPr>
            <a:endParaRPr lang="en-US" altLang="zh-CN" dirty="0" smtClean="0">
              <a:latin typeface="Calibri" pitchFamily="34" charset="0"/>
              <a:ea typeface="方正仿宋_GBK" charset="-122"/>
              <a:cs typeface="Times New Roman" pitchFamily="18" charset="0"/>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p>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433462" y="9699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527537" y="59293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12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2" presetClass="entr" presetSubtype="4" fill="hold"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6">
                                            <p:txEl>
                                              <p:pRg st="1" end="1"/>
                                            </p:txEl>
                                          </p:spTgt>
                                        </p:tgtEl>
                                        <p:attrNameLst>
                                          <p:attrName>style.visibility</p:attrName>
                                        </p:attrNameLst>
                                      </p:cBhvr>
                                      <p:to>
                                        <p:strVal val="visible"/>
                                      </p:to>
                                    </p:set>
                                    <p:anim calcmode="lin" valueType="num">
                                      <p:cBhvr additive="base">
                                        <p:cTn id="44"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xEl>
                                              <p:pRg st="2" end="2"/>
                                            </p:txEl>
                                          </p:spTgt>
                                        </p:tgtEl>
                                        <p:attrNameLst>
                                          <p:attrName>style.visibility</p:attrName>
                                        </p:attrNameLst>
                                      </p:cBhvr>
                                      <p:to>
                                        <p:strVal val="visible"/>
                                      </p:to>
                                    </p:set>
                                    <p:anim calcmode="lin" valueType="num">
                                      <p:cBhvr additive="base">
                                        <p:cTn id="4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6">
                                            <p:txEl>
                                              <p:pRg st="3" end="3"/>
                                            </p:txEl>
                                          </p:spTgt>
                                        </p:tgtEl>
                                        <p:attrNameLst>
                                          <p:attrName>style.visibility</p:attrName>
                                        </p:attrNameLst>
                                      </p:cBhvr>
                                      <p:to>
                                        <p:strVal val="visible"/>
                                      </p:to>
                                    </p:set>
                                    <p:anim calcmode="lin" valueType="num">
                                      <p:cBhvr additive="base">
                                        <p:cTn id="52"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6">
                                            <p:txEl>
                                              <p:pRg st="4" end="4"/>
                                            </p:txEl>
                                          </p:spTgt>
                                        </p:tgtEl>
                                        <p:attrNameLst>
                                          <p:attrName>style.visibility</p:attrName>
                                        </p:attrNameLst>
                                      </p:cBhvr>
                                      <p:to>
                                        <p:strVal val="visible"/>
                                      </p:to>
                                    </p:set>
                                    <p:anim calcmode="lin" valueType="num">
                                      <p:cBhvr additive="base">
                                        <p:cTn id="5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6">
                                            <p:txEl>
                                              <p:pRg st="5" end="5"/>
                                            </p:txEl>
                                          </p:spTgt>
                                        </p:tgtEl>
                                        <p:attrNameLst>
                                          <p:attrName>style.visibility</p:attrName>
                                        </p:attrNameLst>
                                      </p:cBhvr>
                                      <p:to>
                                        <p:strVal val="visible"/>
                                      </p:to>
                                    </p:set>
                                    <p:anim calcmode="lin" valueType="num">
                                      <p:cBhvr additive="base">
                                        <p:cTn id="6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6">
                                            <p:txEl>
                                              <p:pRg st="6" end="6"/>
                                            </p:txEl>
                                          </p:spTgt>
                                        </p:tgtEl>
                                        <p:attrNameLst>
                                          <p:attrName>style.visibility</p:attrName>
                                        </p:attrNameLst>
                                      </p:cBhvr>
                                      <p:to>
                                        <p:strVal val="visible"/>
                                      </p:to>
                                    </p:set>
                                    <p:anim calcmode="lin" valueType="num">
                                      <p:cBhvr additive="base">
                                        <p:cTn id="64"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6" end="6"/>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6">
                                            <p:txEl>
                                              <p:pRg st="9" end="9"/>
                                            </p:txEl>
                                          </p:spTgt>
                                        </p:tgtEl>
                                        <p:attrNameLst>
                                          <p:attrName>style.visibility</p:attrName>
                                        </p:attrNameLst>
                                      </p:cBhvr>
                                      <p:to>
                                        <p:strVal val="visible"/>
                                      </p:to>
                                    </p:set>
                                    <p:anim calcmode="lin" valueType="num">
                                      <p:cBhvr additive="base">
                                        <p:cTn id="68"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6">
                                            <p:txEl>
                                              <p:pRg st="9" end="9"/>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6">
                                            <p:txEl>
                                              <p:pRg st="10" end="10"/>
                                            </p:txEl>
                                          </p:spTgt>
                                        </p:tgtEl>
                                        <p:attrNameLst>
                                          <p:attrName>style.visibility</p:attrName>
                                        </p:attrNameLst>
                                      </p:cBhvr>
                                      <p:to>
                                        <p:strVal val="visible"/>
                                      </p:to>
                                    </p:set>
                                    <p:anim calcmode="lin" valueType="num">
                                      <p:cBhvr additive="base">
                                        <p:cTn id="72" dur="500" fill="hold"/>
                                        <p:tgtEl>
                                          <p:spTgt spid="26">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 y="2164257"/>
            <a:ext cx="2786013" cy="252948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9"/>
          <p:cNvSpPr>
            <a:spLocks noChangeArrowheads="1"/>
          </p:cNvSpPr>
          <p:nvPr/>
        </p:nvSpPr>
        <p:spPr bwMode="auto">
          <a:xfrm>
            <a:off x="821253" y="2852936"/>
            <a:ext cx="1100664" cy="1108514"/>
          </a:xfrm>
          <a:prstGeom prst="ellipse">
            <a:avLst/>
          </a:prstGeom>
          <a:solidFill>
            <a:srgbClr val="FFFFFF"/>
          </a:solid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TextBox 42"/>
          <p:cNvSpPr txBox="1"/>
          <p:nvPr/>
        </p:nvSpPr>
        <p:spPr>
          <a:xfrm>
            <a:off x="3080224" y="3576598"/>
            <a:ext cx="6690565" cy="923330"/>
          </a:xfrm>
          <a:prstGeom prst="rect">
            <a:avLst/>
          </a:prstGeom>
          <a:noFill/>
        </p:spPr>
        <p:txBody>
          <a:bodyPr wrap="square" rtlCol="0">
            <a:spAutoFit/>
          </a:bodyPr>
          <a:lstStyle>
            <a:defPPr>
              <a:defRPr lang="zh-CN"/>
            </a:defPPr>
            <a:lvl1pPr>
              <a:defRPr sz="6800" b="1">
                <a:solidFill>
                  <a:schemeClr val="accent1"/>
                </a:solidFill>
                <a:latin typeface="+mj-ea"/>
                <a:ea typeface="+mj-ea"/>
              </a:defRPr>
            </a:lvl1pPr>
          </a:lstStyle>
          <a:p>
            <a:r>
              <a:rPr lang="zh-CN" altLang="en-US" sz="5400" dirty="0" smtClean="0"/>
              <a:t>财务小提示</a:t>
            </a:r>
            <a:endParaRPr lang="zh-CN" altLang="en-US" sz="5400" dirty="0"/>
          </a:p>
        </p:txBody>
      </p:sp>
      <p:sp>
        <p:nvSpPr>
          <p:cNvPr id="44" name="TextBox 43"/>
          <p:cNvSpPr txBox="1"/>
          <p:nvPr/>
        </p:nvSpPr>
        <p:spPr>
          <a:xfrm>
            <a:off x="3182074" y="2780314"/>
            <a:ext cx="1595958" cy="646331"/>
          </a:xfrm>
          <a:prstGeom prst="rect">
            <a:avLst/>
          </a:prstGeom>
          <a:noFill/>
        </p:spPr>
        <p:txBody>
          <a:bodyPr wrap="square" rtlCol="0">
            <a:spAutoFit/>
          </a:bodyPr>
          <a:lstStyle/>
          <a:p>
            <a:r>
              <a:rPr lang="en-US" altLang="zh-CN" sz="3600" dirty="0" smtClean="0">
                <a:solidFill>
                  <a:schemeClr val="accent1"/>
                </a:solidFill>
                <a:latin typeface="+mn-ea"/>
                <a:ea typeface="+mn-ea"/>
              </a:rPr>
              <a:t>Part 3</a:t>
            </a:r>
            <a:endParaRPr lang="zh-CN" altLang="en-US" sz="3600" dirty="0">
              <a:solidFill>
                <a:schemeClr val="accent1"/>
              </a:solidFill>
              <a:latin typeface="+mn-ea"/>
              <a:ea typeface="+mn-ea"/>
            </a:endParaRPr>
          </a:p>
        </p:txBody>
      </p:sp>
      <p:sp>
        <p:nvSpPr>
          <p:cNvPr id="11" name="Freeform 10"/>
          <p:cNvSpPr>
            <a:spLocks noEditPoints="1"/>
          </p:cNvSpPr>
          <p:nvPr/>
        </p:nvSpPr>
        <p:spPr bwMode="auto">
          <a:xfrm>
            <a:off x="915420" y="2996893"/>
            <a:ext cx="765587" cy="820599"/>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8461" y="0"/>
            <a:ext cx="5620624" cy="6858000"/>
          </a:xfrm>
          <a:prstGeom prst="rect">
            <a:avLst/>
          </a:prstGeom>
        </p:spPr>
      </p:pic>
    </p:spTree>
    <p:extLst>
      <p:ext uri="{BB962C8B-B14F-4D97-AF65-F5344CB8AC3E}">
        <p14:creationId xmlns:p14="http://schemas.microsoft.com/office/powerpoint/2010/main" xmlns="" val="1889911644"/>
      </p:ext>
    </p:extLst>
  </p:cSld>
  <p:clrMapOvr>
    <a:masterClrMapping/>
  </p:clrMapOvr>
  <p:transition spd="slow" advTm="405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90"/>
                                          </p:val>
                                        </p:tav>
                                        <p:tav tm="100000">
                                          <p:val>
                                            <p:fltVal val="0"/>
                                          </p:val>
                                        </p:tav>
                                      </p:tavLst>
                                    </p:anim>
                                    <p:animEffect transition="in" filter="fade">
                                      <p:cBhvr>
                                        <p:cTn id="37" dur="500"/>
                                        <p:tgtEl>
                                          <p:spTgt spid="11"/>
                                        </p:tgtEl>
                                      </p:cBhvr>
                                    </p:animEffect>
                                  </p:childTnLst>
                                </p:cTn>
                              </p:par>
                              <p:par>
                                <p:cTn id="38" presetID="8" presetClass="emph" presetSubtype="0" fill="hold" grpId="1" nodeType="withEffect">
                                  <p:stCondLst>
                                    <p:cond delay="0"/>
                                  </p:stCondLst>
                                  <p:childTnLst>
                                    <p:animRot by="21600000">
                                      <p:cBhvr>
                                        <p:cTn id="39" dur="500" fill="hold"/>
                                        <p:tgtEl>
                                          <p:spTgt spid="11"/>
                                        </p:tgtEl>
                                        <p:attrNameLst>
                                          <p:attrName>r</p:attrName>
                                        </p:attrNameLst>
                                      </p:cBhvr>
                                    </p:animRot>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400" fill="hold"/>
                                        <p:tgtEl>
                                          <p:spTgt spid="44"/>
                                        </p:tgtEl>
                                        <p:attrNameLst>
                                          <p:attrName>ppt_w</p:attrName>
                                        </p:attrNameLst>
                                      </p:cBhvr>
                                      <p:tavLst>
                                        <p:tav tm="0">
                                          <p:val>
                                            <p:fltVal val="0"/>
                                          </p:val>
                                        </p:tav>
                                        <p:tav tm="100000">
                                          <p:val>
                                            <p:strVal val="#ppt_w"/>
                                          </p:val>
                                        </p:tav>
                                      </p:tavLst>
                                    </p:anim>
                                    <p:anim calcmode="lin" valueType="num">
                                      <p:cBhvr>
                                        <p:cTn id="44" dur="400" fill="hold"/>
                                        <p:tgtEl>
                                          <p:spTgt spid="44"/>
                                        </p:tgtEl>
                                        <p:attrNameLst>
                                          <p:attrName>ppt_h</p:attrName>
                                        </p:attrNameLst>
                                      </p:cBhvr>
                                      <p:tavLst>
                                        <p:tav tm="0">
                                          <p:val>
                                            <p:fltVal val="0"/>
                                          </p:val>
                                        </p:tav>
                                        <p:tav tm="100000">
                                          <p:val>
                                            <p:strVal val="#ppt_h"/>
                                          </p:val>
                                        </p:tav>
                                      </p:tavLst>
                                    </p:anim>
                                    <p:anim calcmode="lin" valueType="num">
                                      <p:cBhvr>
                                        <p:cTn id="45" dur="400" fill="hold"/>
                                        <p:tgtEl>
                                          <p:spTgt spid="44"/>
                                        </p:tgtEl>
                                        <p:attrNameLst>
                                          <p:attrName>style.rotation</p:attrName>
                                        </p:attrNameLst>
                                      </p:cBhvr>
                                      <p:tavLst>
                                        <p:tav tm="0">
                                          <p:val>
                                            <p:fltVal val="90"/>
                                          </p:val>
                                        </p:tav>
                                        <p:tav tm="100000">
                                          <p:val>
                                            <p:fltVal val="0"/>
                                          </p:val>
                                        </p:tav>
                                      </p:tavLst>
                                    </p:anim>
                                    <p:animEffect transition="in" filter="fade">
                                      <p:cBhvr>
                                        <p:cTn id="46" dur="400"/>
                                        <p:tgtEl>
                                          <p:spTgt spid="44"/>
                                        </p:tgtEl>
                                      </p:cBhvr>
                                    </p:animEffect>
                                  </p:childTnLst>
                                </p:cTn>
                              </p:par>
                            </p:childTnLst>
                          </p:cTn>
                        </p:par>
                        <p:par>
                          <p:cTn id="47" fill="hold">
                            <p:stCondLst>
                              <p:cond delay="39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43"/>
                                        </p:tgtEl>
                                        <p:attrNameLst>
                                          <p:attrName>style.visibility</p:attrName>
                                        </p:attrNameLst>
                                      </p:cBhvr>
                                      <p:to>
                                        <p:strVal val="visible"/>
                                      </p:to>
                                    </p:set>
                                    <p:anim by="(-#ppt_w*2)" calcmode="lin" valueType="num">
                                      <p:cBhvr rctx="PPT">
                                        <p:cTn id="50" dur="250" autoRev="1" fill="hold">
                                          <p:stCondLst>
                                            <p:cond delay="0"/>
                                          </p:stCondLst>
                                        </p:cTn>
                                        <p:tgtEl>
                                          <p:spTgt spid="43"/>
                                        </p:tgtEl>
                                        <p:attrNameLst>
                                          <p:attrName>ppt_w</p:attrName>
                                        </p:attrNameLst>
                                      </p:cBhvr>
                                    </p:anim>
                                    <p:anim by="(#ppt_w*0.50)" calcmode="lin" valueType="num">
                                      <p:cBhvr>
                                        <p:cTn id="51" dur="250" decel="50000" autoRev="1" fill="hold">
                                          <p:stCondLst>
                                            <p:cond delay="0"/>
                                          </p:stCondLst>
                                        </p:cTn>
                                        <p:tgtEl>
                                          <p:spTgt spid="43"/>
                                        </p:tgtEl>
                                        <p:attrNameLst>
                                          <p:attrName>ppt_x</p:attrName>
                                        </p:attrNameLst>
                                      </p:cBhvr>
                                    </p:anim>
                                    <p:anim from="(-#ppt_h/2)" to="(#ppt_y)" calcmode="lin" valueType="num">
                                      <p:cBhvr>
                                        <p:cTn id="52" dur="500" fill="hold">
                                          <p:stCondLst>
                                            <p:cond delay="0"/>
                                          </p:stCondLst>
                                        </p:cTn>
                                        <p:tgtEl>
                                          <p:spTgt spid="43"/>
                                        </p:tgtEl>
                                        <p:attrNameLst>
                                          <p:attrName>ppt_y</p:attrName>
                                        </p:attrNameLst>
                                      </p:cBhvr>
                                    </p:anim>
                                    <p:animRot by="21600000">
                                      <p:cBhvr>
                                        <p:cTn id="53"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43" grpId="0"/>
      <p:bldP spid="44" grpId="0"/>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财务小提示</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534016" y="1089055"/>
            <a:ext cx="10375060" cy="5265729"/>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883407" y="1235105"/>
            <a:ext cx="9771523" cy="7109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a:t>
            </a:r>
            <a:r>
              <a:rPr lang="en-US" altLang="zh-CN"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预算软件操作视频地址： </a:t>
            </a:r>
            <a:r>
              <a:rPr lang="en-US" altLang="zh-CN" dirty="0" smtClean="0">
                <a:latin typeface="Calibri" pitchFamily="34" charset="0"/>
                <a:ea typeface="方正仿宋_GBK" charset="-122"/>
                <a:cs typeface="Times New Roman" pitchFamily="18" charset="0"/>
              </a:rPr>
              <a:t>http://192.168.1.62:90/index.html </a:t>
            </a:r>
            <a:r>
              <a:rPr lang="zh-CN" altLang="en-US" dirty="0" smtClean="0">
                <a:latin typeface="Calibri" pitchFamily="34" charset="0"/>
                <a:ea typeface="方正仿宋_GBK" charset="-122"/>
                <a:cs typeface="Times New Roman" pitchFamily="18" charset="0"/>
              </a:rPr>
              <a:t>。</a:t>
            </a:r>
          </a:p>
          <a:p>
            <a:pPr>
              <a:buFont typeface="Arial" pitchFamily="34" charset="0"/>
              <a:buNone/>
            </a:pPr>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a:t>
            </a:r>
            <a:r>
              <a:rPr lang="en-US" altLang="zh-CN"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预算软件中的流程小简化：</a:t>
            </a:r>
            <a:endParaRPr lang="en-US" altLang="zh-CN" dirty="0" smtClean="0">
              <a:latin typeface="Calibri" pitchFamily="34" charset="0"/>
              <a:ea typeface="方正仿宋_GBK" charset="-122"/>
              <a:cs typeface="Times New Roman" pitchFamily="18" charset="0"/>
            </a:endParaRPr>
          </a:p>
          <a:p>
            <a:pPr>
              <a:buFont typeface="Arial" pitchFamily="34" charset="0"/>
              <a:buNone/>
            </a:pPr>
            <a:r>
              <a:rPr lang="zh-CN" altLang="en-US" dirty="0" smtClean="0">
                <a:latin typeface="Calibri" pitchFamily="34" charset="0"/>
                <a:ea typeface="方正仿宋_GBK" charset="-122"/>
                <a:cs typeface="Times New Roman" pitchFamily="18" charset="0"/>
              </a:rPr>
              <a:t>（</a:t>
            </a: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a:t>
            </a:r>
            <a:r>
              <a:rPr lang="en-US" altLang="zh-CN"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中取消差旅费报销单模板，以后差费也直接生成费用报销单，但纸质填写红色差旅费报销单不变；</a:t>
            </a:r>
            <a:endParaRPr lang="en-US" altLang="zh-CN" dirty="0" smtClean="0">
              <a:latin typeface="Calibri" pitchFamily="34" charset="0"/>
              <a:ea typeface="方正仿宋_GBK" charset="-122"/>
              <a:cs typeface="Times New Roman" pitchFamily="18" charset="0"/>
            </a:endParaRPr>
          </a:p>
          <a:p>
            <a:pPr>
              <a:buFont typeface="Arial" pitchFamily="34" charset="0"/>
              <a:buNone/>
            </a:pPr>
            <a:r>
              <a:rPr lang="zh-CN" altLang="en-US" dirty="0" smtClean="0">
                <a:latin typeface="Calibri" pitchFamily="34" charset="0"/>
                <a:ea typeface="方正仿宋_GBK" charset="-122"/>
                <a:cs typeface="Times New Roman" pitchFamily="18" charset="0"/>
              </a:rPr>
              <a:t>（</a:t>
            </a:r>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）生成的报销单中费用项目一栏现固定只能选择“工程学院费用项目”，为大家填写该栏目进行简化操作，但此简化只在账套</a:t>
            </a: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中体现，账套</a:t>
            </a:r>
            <a:r>
              <a:rPr lang="en-US" altLang="zh-CN"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还是要按实际发生选择费用项目。</a:t>
            </a:r>
            <a:endParaRPr lang="en-US" altLang="zh-CN" dirty="0" smtClean="0">
              <a:latin typeface="Calibri" pitchFamily="34" charset="0"/>
              <a:ea typeface="方正仿宋_GBK" charset="-122"/>
              <a:cs typeface="Times New Roman" pitchFamily="18" charset="0"/>
            </a:endParaRPr>
          </a:p>
          <a:p>
            <a:r>
              <a:rPr lang="en-US" altLang="zh-CN"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、外单位打款到学院的账号信息： 名称：重庆工程学院   账号：</a:t>
            </a:r>
            <a:r>
              <a:rPr lang="en-US" altLang="zh-CN" dirty="0" smtClean="0">
                <a:latin typeface="Calibri" pitchFamily="34" charset="0"/>
                <a:ea typeface="方正仿宋_GBK" charset="-122"/>
                <a:cs typeface="Times New Roman" pitchFamily="18" charset="0"/>
              </a:rPr>
              <a:t>1040050120010002905   </a:t>
            </a:r>
            <a:r>
              <a:rPr lang="zh-CN" altLang="en-US" dirty="0" smtClean="0">
                <a:latin typeface="Calibri" pitchFamily="34" charset="0"/>
                <a:ea typeface="方正仿宋_GBK" charset="-122"/>
                <a:cs typeface="Times New Roman" pitchFamily="18" charset="0"/>
              </a:rPr>
              <a:t>开户行：重庆农商行巴南支行鹿角分理处    （备注：</a:t>
            </a:r>
            <a:r>
              <a:rPr lang="en-US" altLang="zh-CN"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、该账户不涉及学费；</a:t>
            </a:r>
            <a:r>
              <a:rPr lang="en-US" altLang="zh-CN"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、不能用支付宝转款）</a:t>
            </a:r>
            <a:endParaRPr lang="en-US" altLang="zh-CN" dirty="0" smtClean="0">
              <a:latin typeface="Calibri" pitchFamily="34" charset="0"/>
              <a:ea typeface="方正仿宋_GBK" charset="-122"/>
              <a:cs typeface="Times New Roman" pitchFamily="18" charset="0"/>
            </a:endParaRPr>
          </a:p>
          <a:p>
            <a:r>
              <a:rPr lang="en-US" altLang="zh-CN" dirty="0" smtClean="0">
                <a:latin typeface="Calibri" pitchFamily="34" charset="0"/>
                <a:ea typeface="方正仿宋_GBK" charset="-122"/>
                <a:cs typeface="Times New Roman" pitchFamily="18" charset="0"/>
              </a:rPr>
              <a:t>4</a:t>
            </a:r>
            <a:r>
              <a:rPr lang="zh-CN" altLang="en-US" dirty="0" smtClean="0">
                <a:latin typeface="Calibri" pitchFamily="34" charset="0"/>
                <a:ea typeface="方正仿宋_GBK" charset="-122"/>
                <a:cs typeface="Times New Roman" pitchFamily="18" charset="0"/>
              </a:rPr>
              <a:t>、报销单据及附件能有力支撑费用发生的真实性</a:t>
            </a:r>
            <a:r>
              <a:rPr lang="en-US" altLang="en-US" dirty="0" smtClean="0">
                <a:latin typeface="Calibri" pitchFamily="34" charset="0"/>
                <a:ea typeface="方正仿宋_GBK" charset="-122"/>
                <a:cs typeface="Times New Roman" pitchFamily="18" charset="0"/>
              </a:rPr>
              <a:t>, </a:t>
            </a:r>
            <a:r>
              <a:rPr lang="zh-CN" altLang="en-US" dirty="0" smtClean="0">
                <a:latin typeface="Calibri" pitchFamily="34" charset="0"/>
                <a:ea typeface="方正仿宋_GBK" charset="-122"/>
                <a:cs typeface="Times New Roman" pitchFamily="18" charset="0"/>
              </a:rPr>
              <a:t>所有票据必须是合法的正式发票，报销的</a:t>
            </a:r>
            <a:r>
              <a:rPr lang="zh-CN" altLang="en-US" b="1" dirty="0" smtClean="0">
                <a:latin typeface="Calibri" pitchFamily="34" charset="0"/>
                <a:ea typeface="方正仿宋_GBK" charset="-122"/>
                <a:cs typeface="Times New Roman" pitchFamily="18" charset="0"/>
              </a:rPr>
              <a:t>增值税普通发票（不收专票）</a:t>
            </a:r>
            <a:r>
              <a:rPr lang="zh-CN" altLang="en-US" dirty="0" smtClean="0">
                <a:latin typeface="Calibri" pitchFamily="34" charset="0"/>
                <a:ea typeface="方正仿宋_GBK" charset="-122"/>
                <a:cs typeface="Times New Roman" pitchFamily="18" charset="0"/>
              </a:rPr>
              <a:t>，不仅要正确注明我院单位名称，还要正确注明我院纳税人识别号（</a:t>
            </a:r>
            <a:r>
              <a:rPr lang="zh-CN" altLang="en-US" b="1" dirty="0" smtClean="0">
                <a:latin typeface="Calibri" pitchFamily="34" charset="0"/>
                <a:ea typeface="方正仿宋_GBK" charset="-122"/>
                <a:cs typeface="Times New Roman" pitchFamily="18" charset="0"/>
              </a:rPr>
              <a:t>单位名称：重庆工程学院；纳税人识别号：</a:t>
            </a:r>
            <a:r>
              <a:rPr lang="en-US" altLang="en-US" b="1" dirty="0" smtClean="0">
                <a:latin typeface="Calibri" pitchFamily="34" charset="0"/>
                <a:ea typeface="方正仿宋_GBK" charset="-122"/>
                <a:cs typeface="Times New Roman" pitchFamily="18" charset="0"/>
              </a:rPr>
              <a:t>5250000074289965XN</a:t>
            </a:r>
            <a:r>
              <a:rPr lang="zh-CN" altLang="en-US" dirty="0" smtClean="0">
                <a:latin typeface="Calibri" pitchFamily="34" charset="0"/>
                <a:ea typeface="方正仿宋_GBK" charset="-122"/>
                <a:cs typeface="Times New Roman" pitchFamily="18" charset="0"/>
              </a:rPr>
              <a:t>）。收据（财政票据除外）及白条不予报销；公务中因个人原因违章的罚款单据不予报销。</a:t>
            </a:r>
            <a:endParaRPr lang="en-US" altLang="zh-CN" dirty="0" smtClean="0">
              <a:latin typeface="Calibri" pitchFamily="34" charset="0"/>
              <a:ea typeface="方正仿宋_GBK" charset="-122"/>
              <a:cs typeface="Times New Roman" pitchFamily="18" charset="0"/>
            </a:endParaRPr>
          </a:p>
          <a:p>
            <a:r>
              <a:rPr lang="en-US" altLang="zh-CN" dirty="0" smtClean="0">
                <a:latin typeface="Calibri" pitchFamily="34" charset="0"/>
                <a:ea typeface="方正仿宋_GBK" charset="-122"/>
                <a:cs typeface="Times New Roman" pitchFamily="18" charset="0"/>
              </a:rPr>
              <a:t>5</a:t>
            </a:r>
            <a:r>
              <a:rPr lang="zh-CN" altLang="en-US" dirty="0" smtClean="0">
                <a:latin typeface="Calibri" pitchFamily="34" charset="0"/>
                <a:ea typeface="方正仿宋_GBK" charset="-122"/>
                <a:cs typeface="Times New Roman" pitchFamily="18" charset="0"/>
              </a:rPr>
              <a:t>、财务审核票据时间：星期一下午</a:t>
            </a:r>
            <a:r>
              <a:rPr lang="en-US" altLang="zh-CN" dirty="0" smtClean="0">
                <a:latin typeface="Calibri" pitchFamily="34" charset="0"/>
                <a:ea typeface="方正仿宋_GBK" charset="-122"/>
                <a:cs typeface="Times New Roman" pitchFamily="18" charset="0"/>
              </a:rPr>
              <a:t>13:30-16:40</a:t>
            </a:r>
            <a:r>
              <a:rPr lang="zh-CN" altLang="en-US" dirty="0" smtClean="0">
                <a:latin typeface="Calibri" pitchFamily="34" charset="0"/>
                <a:ea typeface="方正仿宋_GBK" charset="-122"/>
                <a:cs typeface="Times New Roman" pitchFamily="18" charset="0"/>
              </a:rPr>
              <a:t>、星期三下午</a:t>
            </a:r>
            <a:r>
              <a:rPr lang="en-US" altLang="zh-CN" dirty="0" smtClean="0">
                <a:latin typeface="Calibri" pitchFamily="34" charset="0"/>
                <a:ea typeface="方正仿宋_GBK" charset="-122"/>
                <a:cs typeface="Times New Roman" pitchFamily="18" charset="0"/>
              </a:rPr>
              <a:t>13:30-16:40 </a:t>
            </a:r>
            <a:r>
              <a:rPr lang="zh-CN" altLang="en-US" dirty="0" smtClean="0">
                <a:latin typeface="Calibri" pitchFamily="34" charset="0"/>
                <a:ea typeface="方正仿宋_GBK" charset="-122"/>
                <a:cs typeface="Times New Roman" pitchFamily="18" charset="0"/>
              </a:rPr>
              <a:t>，其他时间原则上不予处理和接收单据。</a:t>
            </a:r>
            <a:endParaRPr lang="en-US" altLang="zh-CN" dirty="0" smtClean="0">
              <a:latin typeface="Calibri" pitchFamily="34" charset="0"/>
              <a:ea typeface="方正仿宋_GBK" charset="-122"/>
              <a:cs typeface="Times New Roman" pitchFamily="18" charset="0"/>
            </a:endParaRPr>
          </a:p>
          <a:p>
            <a:r>
              <a:rPr lang="en-US" altLang="zh-CN" dirty="0" smtClean="0">
                <a:latin typeface="Calibri" pitchFamily="34" charset="0"/>
                <a:ea typeface="方正仿宋_GBK" charset="-122"/>
                <a:cs typeface="Times New Roman" pitchFamily="18" charset="0"/>
              </a:rPr>
              <a:t>6</a:t>
            </a:r>
            <a:r>
              <a:rPr lang="zh-CN" altLang="en-US" dirty="0" smtClean="0">
                <a:latin typeface="Calibri" pitchFamily="34" charset="0"/>
                <a:ea typeface="方正仿宋_GBK" charset="-122"/>
                <a:cs typeface="Times New Roman" pitchFamily="18" charset="0"/>
              </a:rPr>
              <a:t>、财务支付</a:t>
            </a:r>
            <a:r>
              <a:rPr lang="zh-CN" altLang="en-US" smtClean="0">
                <a:latin typeface="Calibri" pitchFamily="34" charset="0"/>
                <a:ea typeface="方正仿宋_GBK" charset="-122"/>
                <a:cs typeface="Times New Roman" pitchFamily="18" charset="0"/>
              </a:rPr>
              <a:t>时间</a:t>
            </a:r>
            <a:r>
              <a:rPr lang="zh-CN" altLang="en-US" smtClean="0">
                <a:latin typeface="Calibri" pitchFamily="34" charset="0"/>
                <a:ea typeface="方正仿宋_GBK" charset="-122"/>
                <a:cs typeface="Times New Roman" pitchFamily="18" charset="0"/>
              </a:rPr>
              <a:t>：原则上，单据流转到出纳处后五个工作日内完成支付；</a:t>
            </a:r>
            <a:r>
              <a:rPr lang="zh-CN" altLang="en-US" dirty="0" smtClean="0">
                <a:latin typeface="Calibri" pitchFamily="34" charset="0"/>
                <a:ea typeface="方正仿宋_GBK" charset="-122"/>
                <a:cs typeface="Times New Roman" pitchFamily="18" charset="0"/>
              </a:rPr>
              <a:t>如有特别紧急的支付情况，请及时和财务处进行沟通。</a:t>
            </a:r>
          </a:p>
          <a:p>
            <a:pPr>
              <a:buFont typeface="Arial" pitchFamily="34" charset="0"/>
              <a:buNone/>
            </a:pPr>
            <a:endParaRPr lang="zh-CN" altLang="en-US" dirty="0" smtClean="0">
              <a:latin typeface="Calibri" pitchFamily="34" charset="0"/>
              <a:ea typeface="方正仿宋_GBK" charset="-122"/>
              <a:cs typeface="Times New Roman" pitchFamily="18" charset="0"/>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p>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433462" y="9699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527537" y="59293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96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2" presetClass="entr" presetSubtype="4" fill="hold"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6">
                                            <p:txEl>
                                              <p:pRg st="1" end="1"/>
                                            </p:txEl>
                                          </p:spTgt>
                                        </p:tgtEl>
                                        <p:attrNameLst>
                                          <p:attrName>style.visibility</p:attrName>
                                        </p:attrNameLst>
                                      </p:cBhvr>
                                      <p:to>
                                        <p:strVal val="visible"/>
                                      </p:to>
                                    </p:set>
                                    <p:anim calcmode="lin" valueType="num">
                                      <p:cBhvr additive="base">
                                        <p:cTn id="44"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xEl>
                                              <p:pRg st="2" end="2"/>
                                            </p:txEl>
                                          </p:spTgt>
                                        </p:tgtEl>
                                        <p:attrNameLst>
                                          <p:attrName>style.visibility</p:attrName>
                                        </p:attrNameLst>
                                      </p:cBhvr>
                                      <p:to>
                                        <p:strVal val="visible"/>
                                      </p:to>
                                    </p:set>
                                    <p:anim calcmode="lin" valueType="num">
                                      <p:cBhvr additive="base">
                                        <p:cTn id="4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6">
                                            <p:txEl>
                                              <p:pRg st="3" end="3"/>
                                            </p:txEl>
                                          </p:spTgt>
                                        </p:tgtEl>
                                        <p:attrNameLst>
                                          <p:attrName>style.visibility</p:attrName>
                                        </p:attrNameLst>
                                      </p:cBhvr>
                                      <p:to>
                                        <p:strVal val="visible"/>
                                      </p:to>
                                    </p:set>
                                    <p:anim calcmode="lin" valueType="num">
                                      <p:cBhvr additive="base">
                                        <p:cTn id="52"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6">
                                            <p:txEl>
                                              <p:pRg st="4" end="4"/>
                                            </p:txEl>
                                          </p:spTgt>
                                        </p:tgtEl>
                                        <p:attrNameLst>
                                          <p:attrName>style.visibility</p:attrName>
                                        </p:attrNameLst>
                                      </p:cBhvr>
                                      <p:to>
                                        <p:strVal val="visible"/>
                                      </p:to>
                                    </p:set>
                                    <p:anim calcmode="lin" valueType="num">
                                      <p:cBhvr additive="base">
                                        <p:cTn id="5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6">
                                            <p:txEl>
                                              <p:pRg st="4" end="4"/>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6">
                                            <p:txEl>
                                              <p:pRg st="5" end="5"/>
                                            </p:txEl>
                                          </p:spTgt>
                                        </p:tgtEl>
                                        <p:attrNameLst>
                                          <p:attrName>style.visibility</p:attrName>
                                        </p:attrNameLst>
                                      </p:cBhvr>
                                      <p:to>
                                        <p:strVal val="visible"/>
                                      </p:to>
                                    </p:set>
                                    <p:anim calcmode="lin" valueType="num">
                                      <p:cBhvr additive="base">
                                        <p:cTn id="6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5" end="5"/>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6">
                                            <p:txEl>
                                              <p:pRg st="6" end="6"/>
                                            </p:txEl>
                                          </p:spTgt>
                                        </p:tgtEl>
                                        <p:attrNameLst>
                                          <p:attrName>style.visibility</p:attrName>
                                        </p:attrNameLst>
                                      </p:cBhvr>
                                      <p:to>
                                        <p:strVal val="visible"/>
                                      </p:to>
                                    </p:set>
                                    <p:anim calcmode="lin" valueType="num">
                                      <p:cBhvr additive="base">
                                        <p:cTn id="64"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6">
                                            <p:txEl>
                                              <p:pRg st="6" end="6"/>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6">
                                            <p:txEl>
                                              <p:pRg st="7" end="7"/>
                                            </p:txEl>
                                          </p:spTgt>
                                        </p:tgtEl>
                                        <p:attrNameLst>
                                          <p:attrName>style.visibility</p:attrName>
                                        </p:attrNameLst>
                                      </p:cBhvr>
                                      <p:to>
                                        <p:strVal val="visible"/>
                                      </p:to>
                                    </p:set>
                                    <p:anim calcmode="lin" valueType="num">
                                      <p:cBhvr additive="base">
                                        <p:cTn id="68"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 y="2164257"/>
            <a:ext cx="2714005" cy="252948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9"/>
          <p:cNvSpPr>
            <a:spLocks noChangeArrowheads="1"/>
          </p:cNvSpPr>
          <p:nvPr/>
        </p:nvSpPr>
        <p:spPr bwMode="auto">
          <a:xfrm>
            <a:off x="821253" y="2852936"/>
            <a:ext cx="1100664" cy="1108514"/>
          </a:xfrm>
          <a:prstGeom prst="ellipse">
            <a:avLst/>
          </a:prstGeom>
          <a:solidFill>
            <a:srgbClr val="FFFFFF"/>
          </a:solid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TextBox 42"/>
          <p:cNvSpPr txBox="1"/>
          <p:nvPr/>
        </p:nvSpPr>
        <p:spPr>
          <a:xfrm>
            <a:off x="2864200" y="3576598"/>
            <a:ext cx="6690565" cy="1138773"/>
          </a:xfrm>
          <a:prstGeom prst="rect">
            <a:avLst/>
          </a:prstGeom>
          <a:noFill/>
        </p:spPr>
        <p:txBody>
          <a:bodyPr wrap="square" rtlCol="0">
            <a:spAutoFit/>
          </a:bodyPr>
          <a:lstStyle>
            <a:defPPr>
              <a:defRPr lang="zh-CN"/>
            </a:defPPr>
            <a:lvl1pPr>
              <a:defRPr sz="6800" b="1">
                <a:solidFill>
                  <a:schemeClr val="accent1"/>
                </a:solidFill>
                <a:latin typeface="+mj-ea"/>
                <a:ea typeface="+mj-ea"/>
              </a:defRPr>
            </a:lvl1pPr>
          </a:lstStyle>
          <a:p>
            <a:r>
              <a:rPr lang="zh-CN" altLang="en-US" dirty="0" smtClean="0"/>
              <a:t>提问时间</a:t>
            </a:r>
            <a:endParaRPr lang="zh-CN" altLang="en-US" dirty="0"/>
          </a:p>
        </p:txBody>
      </p:sp>
      <p:sp>
        <p:nvSpPr>
          <p:cNvPr id="44" name="TextBox 43"/>
          <p:cNvSpPr txBox="1"/>
          <p:nvPr/>
        </p:nvSpPr>
        <p:spPr>
          <a:xfrm>
            <a:off x="2905824" y="2780314"/>
            <a:ext cx="1595958" cy="646331"/>
          </a:xfrm>
          <a:prstGeom prst="rect">
            <a:avLst/>
          </a:prstGeom>
          <a:noFill/>
        </p:spPr>
        <p:txBody>
          <a:bodyPr wrap="square" rtlCol="0">
            <a:spAutoFit/>
          </a:bodyPr>
          <a:lstStyle/>
          <a:p>
            <a:r>
              <a:rPr lang="en-US" altLang="zh-CN" sz="3600" dirty="0" smtClean="0">
                <a:solidFill>
                  <a:schemeClr val="accent1"/>
                </a:solidFill>
                <a:latin typeface="+mn-ea"/>
                <a:ea typeface="+mn-ea"/>
              </a:rPr>
              <a:t>Part 4</a:t>
            </a:r>
            <a:endParaRPr lang="zh-CN" altLang="en-US" sz="3600" dirty="0">
              <a:solidFill>
                <a:schemeClr val="accent1"/>
              </a:solidFill>
              <a:latin typeface="+mn-ea"/>
              <a:ea typeface="+mn-ea"/>
            </a:endParaRPr>
          </a:p>
        </p:txBody>
      </p:sp>
      <p:sp>
        <p:nvSpPr>
          <p:cNvPr id="9" name="Freeform 11"/>
          <p:cNvSpPr>
            <a:spLocks noEditPoints="1"/>
          </p:cNvSpPr>
          <p:nvPr/>
        </p:nvSpPr>
        <p:spPr bwMode="auto">
          <a:xfrm>
            <a:off x="1030775" y="3040873"/>
            <a:ext cx="681619" cy="732639"/>
          </a:xfrm>
          <a:custGeom>
            <a:avLst/>
            <a:gdLst>
              <a:gd name="T0" fmla="*/ 203 w 675"/>
              <a:gd name="T1" fmla="*/ 110 h 720"/>
              <a:gd name="T2" fmla="*/ 442 w 675"/>
              <a:gd name="T3" fmla="*/ 80 h 720"/>
              <a:gd name="T4" fmla="*/ 356 w 675"/>
              <a:gd name="T5" fmla="*/ 50 h 720"/>
              <a:gd name="T6" fmla="*/ 258 w 675"/>
              <a:gd name="T7" fmla="*/ 50 h 720"/>
              <a:gd name="T8" fmla="*/ 172 w 675"/>
              <a:gd name="T9" fmla="*/ 80 h 720"/>
              <a:gd name="T10" fmla="*/ 555 w 675"/>
              <a:gd name="T11" fmla="*/ 624 h 720"/>
              <a:gd name="T12" fmla="*/ 564 w 675"/>
              <a:gd name="T13" fmla="*/ 602 h 720"/>
              <a:gd name="T14" fmla="*/ 526 w 675"/>
              <a:gd name="T15" fmla="*/ 467 h 720"/>
              <a:gd name="T16" fmla="*/ 500 w 675"/>
              <a:gd name="T17" fmla="*/ 467 h 720"/>
              <a:gd name="T18" fmla="*/ 501 w 675"/>
              <a:gd name="T19" fmla="*/ 571 h 720"/>
              <a:gd name="T20" fmla="*/ 501 w 675"/>
              <a:gd name="T21" fmla="*/ 573 h 720"/>
              <a:gd name="T22" fmla="*/ 502 w 675"/>
              <a:gd name="T23" fmla="*/ 576 h 720"/>
              <a:gd name="T24" fmla="*/ 504 w 675"/>
              <a:gd name="T25" fmla="*/ 578 h 720"/>
              <a:gd name="T26" fmla="*/ 642 w 675"/>
              <a:gd name="T27" fmla="*/ 475 h 720"/>
              <a:gd name="T28" fmla="*/ 513 w 675"/>
              <a:gd name="T29" fmla="*/ 407 h 720"/>
              <a:gd name="T30" fmla="*/ 484 w 675"/>
              <a:gd name="T31" fmla="*/ 717 h 720"/>
              <a:gd name="T32" fmla="*/ 667 w 675"/>
              <a:gd name="T33" fmla="*/ 593 h 720"/>
              <a:gd name="T34" fmla="*/ 643 w 675"/>
              <a:gd name="T35" fmla="*/ 588 h 720"/>
              <a:gd name="T36" fmla="*/ 513 w 675"/>
              <a:gd name="T37" fmla="*/ 696 h 720"/>
              <a:gd name="T38" fmla="*/ 383 w 675"/>
              <a:gd name="T39" fmla="*/ 538 h 720"/>
              <a:gd name="T40" fmla="*/ 538 w 675"/>
              <a:gd name="T41" fmla="*/ 433 h 720"/>
              <a:gd name="T42" fmla="*/ 643 w 675"/>
              <a:gd name="T43" fmla="*/ 588 h 720"/>
              <a:gd name="T44" fmla="*/ 226 w 675"/>
              <a:gd name="T45" fmla="*/ 587 h 720"/>
              <a:gd name="T46" fmla="*/ 386 w 675"/>
              <a:gd name="T47" fmla="*/ 428 h 720"/>
              <a:gd name="T48" fmla="*/ 419 w 675"/>
              <a:gd name="T49" fmla="*/ 403 h 720"/>
              <a:gd name="T50" fmla="*/ 582 w 675"/>
              <a:gd name="T51" fmla="*/ 244 h 720"/>
              <a:gd name="T52" fmla="*/ 589 w 675"/>
              <a:gd name="T53" fmla="*/ 394 h 720"/>
              <a:gd name="T54" fmla="*/ 614 w 675"/>
              <a:gd name="T55" fmla="*/ 403 h 720"/>
              <a:gd name="T56" fmla="*/ 614 w 675"/>
              <a:gd name="T57" fmla="*/ 166 h 720"/>
              <a:gd name="T58" fmla="*/ 32 w 675"/>
              <a:gd name="T59" fmla="*/ 134 h 720"/>
              <a:gd name="T60" fmla="*/ 0 w 675"/>
              <a:gd name="T61" fmla="*/ 251 h 720"/>
              <a:gd name="T62" fmla="*/ 0 w 675"/>
              <a:gd name="T63" fmla="*/ 428 h 720"/>
              <a:gd name="T64" fmla="*/ 0 w 675"/>
              <a:gd name="T65" fmla="*/ 599 h 720"/>
              <a:gd name="T66" fmla="*/ 340 w 675"/>
              <a:gd name="T67" fmla="*/ 631 h 720"/>
              <a:gd name="T68" fmla="*/ 25 w 675"/>
              <a:gd name="T69" fmla="*/ 251 h 720"/>
              <a:gd name="T70" fmla="*/ 32 w 675"/>
              <a:gd name="T71" fmla="*/ 244 h 720"/>
              <a:gd name="T72" fmla="*/ 201 w 675"/>
              <a:gd name="T73" fmla="*/ 403 h 720"/>
              <a:gd name="T74" fmla="*/ 25 w 675"/>
              <a:gd name="T75" fmla="*/ 251 h 720"/>
              <a:gd name="T76" fmla="*/ 201 w 675"/>
              <a:gd name="T77" fmla="*/ 428 h 720"/>
              <a:gd name="T78" fmla="*/ 32 w 675"/>
              <a:gd name="T79" fmla="*/ 587 h 720"/>
              <a:gd name="T80" fmla="*/ 25 w 675"/>
              <a:gd name="T81" fmla="*/ 428 h 720"/>
              <a:gd name="T82" fmla="*/ 226 w 675"/>
              <a:gd name="T83" fmla="*/ 403 h 720"/>
              <a:gd name="T84" fmla="*/ 226 w 675"/>
              <a:gd name="T85" fmla="*/ 244 h 720"/>
              <a:gd name="T86" fmla="*/ 394 w 675"/>
              <a:gd name="T87" fmla="*/ 403 h 720"/>
              <a:gd name="T88" fmla="*/ 406 w 675"/>
              <a:gd name="T89" fmla="*/ 166 h 720"/>
              <a:gd name="T90" fmla="*/ 428 w 675"/>
              <a:gd name="T91" fmla="*/ 188 h 720"/>
              <a:gd name="T92" fmla="*/ 385 w 675"/>
              <a:gd name="T93" fmla="*/ 188 h 720"/>
              <a:gd name="T94" fmla="*/ 213 w 675"/>
              <a:gd name="T95" fmla="*/ 166 h 720"/>
              <a:gd name="T96" fmla="*/ 235 w 675"/>
              <a:gd name="T97" fmla="*/ 188 h 720"/>
              <a:gd name="T98" fmla="*/ 192 w 675"/>
              <a:gd name="T99" fmla="*/ 18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5" h="720">
                <a:moveTo>
                  <a:pt x="172" y="80"/>
                </a:moveTo>
                <a:cubicBezTo>
                  <a:pt x="172" y="97"/>
                  <a:pt x="186" y="110"/>
                  <a:pt x="203" y="110"/>
                </a:cubicBezTo>
                <a:lnTo>
                  <a:pt x="411" y="110"/>
                </a:lnTo>
                <a:cubicBezTo>
                  <a:pt x="428" y="110"/>
                  <a:pt x="442" y="97"/>
                  <a:pt x="442" y="80"/>
                </a:cubicBezTo>
                <a:cubicBezTo>
                  <a:pt x="442" y="63"/>
                  <a:pt x="428" y="50"/>
                  <a:pt x="411" y="50"/>
                </a:cubicBezTo>
                <a:lnTo>
                  <a:pt x="356" y="50"/>
                </a:lnTo>
                <a:cubicBezTo>
                  <a:pt x="356" y="22"/>
                  <a:pt x="334" y="0"/>
                  <a:pt x="307" y="0"/>
                </a:cubicBezTo>
                <a:cubicBezTo>
                  <a:pt x="280" y="0"/>
                  <a:pt x="258" y="22"/>
                  <a:pt x="258" y="50"/>
                </a:cubicBezTo>
                <a:lnTo>
                  <a:pt x="203" y="50"/>
                </a:lnTo>
                <a:cubicBezTo>
                  <a:pt x="186" y="50"/>
                  <a:pt x="172" y="63"/>
                  <a:pt x="172" y="80"/>
                </a:cubicBezTo>
                <a:close/>
                <a:moveTo>
                  <a:pt x="546" y="620"/>
                </a:moveTo>
                <a:cubicBezTo>
                  <a:pt x="549" y="622"/>
                  <a:pt x="552" y="624"/>
                  <a:pt x="555" y="624"/>
                </a:cubicBezTo>
                <a:cubicBezTo>
                  <a:pt x="558" y="624"/>
                  <a:pt x="562" y="622"/>
                  <a:pt x="564" y="620"/>
                </a:cubicBezTo>
                <a:cubicBezTo>
                  <a:pt x="569" y="615"/>
                  <a:pt x="569" y="607"/>
                  <a:pt x="564" y="602"/>
                </a:cubicBezTo>
                <a:lnTo>
                  <a:pt x="526" y="563"/>
                </a:lnTo>
                <a:lnTo>
                  <a:pt x="526" y="467"/>
                </a:lnTo>
                <a:cubicBezTo>
                  <a:pt x="526" y="460"/>
                  <a:pt x="520" y="455"/>
                  <a:pt x="513" y="455"/>
                </a:cubicBezTo>
                <a:cubicBezTo>
                  <a:pt x="506" y="455"/>
                  <a:pt x="500" y="460"/>
                  <a:pt x="500" y="467"/>
                </a:cubicBezTo>
                <a:lnTo>
                  <a:pt x="500" y="569"/>
                </a:lnTo>
                <a:cubicBezTo>
                  <a:pt x="500" y="570"/>
                  <a:pt x="500" y="570"/>
                  <a:pt x="501" y="571"/>
                </a:cubicBezTo>
                <a:cubicBezTo>
                  <a:pt x="501" y="572"/>
                  <a:pt x="501" y="572"/>
                  <a:pt x="501" y="572"/>
                </a:cubicBezTo>
                <a:cubicBezTo>
                  <a:pt x="501" y="573"/>
                  <a:pt x="501" y="573"/>
                  <a:pt x="501" y="573"/>
                </a:cubicBezTo>
                <a:cubicBezTo>
                  <a:pt x="502" y="574"/>
                  <a:pt x="502" y="574"/>
                  <a:pt x="502" y="575"/>
                </a:cubicBezTo>
                <a:cubicBezTo>
                  <a:pt x="502" y="575"/>
                  <a:pt x="502" y="575"/>
                  <a:pt x="502" y="576"/>
                </a:cubicBezTo>
                <a:cubicBezTo>
                  <a:pt x="503" y="576"/>
                  <a:pt x="503" y="577"/>
                  <a:pt x="504" y="577"/>
                </a:cubicBezTo>
                <a:cubicBezTo>
                  <a:pt x="504" y="577"/>
                  <a:pt x="504" y="578"/>
                  <a:pt x="504" y="578"/>
                </a:cubicBezTo>
                <a:lnTo>
                  <a:pt x="546" y="620"/>
                </a:lnTo>
                <a:close/>
                <a:moveTo>
                  <a:pt x="642" y="475"/>
                </a:moveTo>
                <a:cubicBezTo>
                  <a:pt x="619" y="441"/>
                  <a:pt x="583" y="417"/>
                  <a:pt x="542" y="410"/>
                </a:cubicBezTo>
                <a:cubicBezTo>
                  <a:pt x="533" y="408"/>
                  <a:pt x="523" y="407"/>
                  <a:pt x="513" y="407"/>
                </a:cubicBezTo>
                <a:cubicBezTo>
                  <a:pt x="438" y="407"/>
                  <a:pt x="373" y="460"/>
                  <a:pt x="359" y="534"/>
                </a:cubicBezTo>
                <a:cubicBezTo>
                  <a:pt x="343" y="619"/>
                  <a:pt x="399" y="701"/>
                  <a:pt x="484" y="717"/>
                </a:cubicBezTo>
                <a:cubicBezTo>
                  <a:pt x="493" y="719"/>
                  <a:pt x="503" y="720"/>
                  <a:pt x="513" y="720"/>
                </a:cubicBezTo>
                <a:cubicBezTo>
                  <a:pt x="588" y="720"/>
                  <a:pt x="653" y="666"/>
                  <a:pt x="667" y="593"/>
                </a:cubicBezTo>
                <a:cubicBezTo>
                  <a:pt x="675" y="552"/>
                  <a:pt x="666" y="510"/>
                  <a:pt x="642" y="475"/>
                </a:cubicBezTo>
                <a:close/>
                <a:moveTo>
                  <a:pt x="643" y="588"/>
                </a:moveTo>
                <a:lnTo>
                  <a:pt x="643" y="588"/>
                </a:lnTo>
                <a:cubicBezTo>
                  <a:pt x="631" y="650"/>
                  <a:pt x="576" y="696"/>
                  <a:pt x="513" y="696"/>
                </a:cubicBezTo>
                <a:cubicBezTo>
                  <a:pt x="505" y="696"/>
                  <a:pt x="496" y="695"/>
                  <a:pt x="488" y="693"/>
                </a:cubicBezTo>
                <a:cubicBezTo>
                  <a:pt x="416" y="680"/>
                  <a:pt x="369" y="610"/>
                  <a:pt x="383" y="538"/>
                </a:cubicBezTo>
                <a:cubicBezTo>
                  <a:pt x="395" y="476"/>
                  <a:pt x="449" y="431"/>
                  <a:pt x="513" y="431"/>
                </a:cubicBezTo>
                <a:cubicBezTo>
                  <a:pt x="521" y="431"/>
                  <a:pt x="529" y="432"/>
                  <a:pt x="538" y="433"/>
                </a:cubicBezTo>
                <a:cubicBezTo>
                  <a:pt x="573" y="440"/>
                  <a:pt x="603" y="460"/>
                  <a:pt x="622" y="489"/>
                </a:cubicBezTo>
                <a:cubicBezTo>
                  <a:pt x="642" y="518"/>
                  <a:pt x="650" y="553"/>
                  <a:pt x="643" y="588"/>
                </a:cubicBezTo>
                <a:close/>
                <a:moveTo>
                  <a:pt x="329" y="587"/>
                </a:moveTo>
                <a:lnTo>
                  <a:pt x="226" y="587"/>
                </a:lnTo>
                <a:lnTo>
                  <a:pt x="226" y="428"/>
                </a:lnTo>
                <a:lnTo>
                  <a:pt x="386" y="428"/>
                </a:lnTo>
                <a:cubicBezTo>
                  <a:pt x="396" y="418"/>
                  <a:pt x="407" y="410"/>
                  <a:pt x="419" y="403"/>
                </a:cubicBezTo>
                <a:lnTo>
                  <a:pt x="419" y="403"/>
                </a:lnTo>
                <a:lnTo>
                  <a:pt x="419" y="244"/>
                </a:lnTo>
                <a:lnTo>
                  <a:pt x="582" y="244"/>
                </a:lnTo>
                <a:cubicBezTo>
                  <a:pt x="586" y="244"/>
                  <a:pt x="589" y="247"/>
                  <a:pt x="589" y="251"/>
                </a:cubicBezTo>
                <a:lnTo>
                  <a:pt x="589" y="394"/>
                </a:lnTo>
                <a:cubicBezTo>
                  <a:pt x="598" y="398"/>
                  <a:pt x="606" y="403"/>
                  <a:pt x="614" y="408"/>
                </a:cubicBezTo>
                <a:lnTo>
                  <a:pt x="614" y="403"/>
                </a:lnTo>
                <a:lnTo>
                  <a:pt x="614" y="251"/>
                </a:lnTo>
                <a:lnTo>
                  <a:pt x="614" y="166"/>
                </a:lnTo>
                <a:cubicBezTo>
                  <a:pt x="614" y="148"/>
                  <a:pt x="600" y="134"/>
                  <a:pt x="582" y="134"/>
                </a:cubicBezTo>
                <a:lnTo>
                  <a:pt x="32" y="134"/>
                </a:lnTo>
                <a:cubicBezTo>
                  <a:pt x="14" y="134"/>
                  <a:pt x="0" y="148"/>
                  <a:pt x="0" y="166"/>
                </a:cubicBezTo>
                <a:lnTo>
                  <a:pt x="0" y="251"/>
                </a:lnTo>
                <a:lnTo>
                  <a:pt x="0" y="403"/>
                </a:lnTo>
                <a:lnTo>
                  <a:pt x="0" y="428"/>
                </a:lnTo>
                <a:lnTo>
                  <a:pt x="0" y="580"/>
                </a:lnTo>
                <a:lnTo>
                  <a:pt x="0" y="599"/>
                </a:lnTo>
                <a:cubicBezTo>
                  <a:pt x="0" y="617"/>
                  <a:pt x="14" y="631"/>
                  <a:pt x="32" y="631"/>
                </a:cubicBezTo>
                <a:lnTo>
                  <a:pt x="340" y="631"/>
                </a:lnTo>
                <a:cubicBezTo>
                  <a:pt x="334" y="617"/>
                  <a:pt x="330" y="602"/>
                  <a:pt x="329" y="587"/>
                </a:cubicBezTo>
                <a:close/>
                <a:moveTo>
                  <a:pt x="25" y="251"/>
                </a:moveTo>
                <a:lnTo>
                  <a:pt x="25" y="251"/>
                </a:lnTo>
                <a:cubicBezTo>
                  <a:pt x="25" y="247"/>
                  <a:pt x="28" y="244"/>
                  <a:pt x="32" y="244"/>
                </a:cubicBezTo>
                <a:lnTo>
                  <a:pt x="201" y="244"/>
                </a:lnTo>
                <a:lnTo>
                  <a:pt x="201" y="403"/>
                </a:lnTo>
                <a:lnTo>
                  <a:pt x="25" y="403"/>
                </a:lnTo>
                <a:lnTo>
                  <a:pt x="25" y="251"/>
                </a:lnTo>
                <a:close/>
                <a:moveTo>
                  <a:pt x="201" y="428"/>
                </a:moveTo>
                <a:lnTo>
                  <a:pt x="201" y="428"/>
                </a:lnTo>
                <a:lnTo>
                  <a:pt x="201" y="587"/>
                </a:lnTo>
                <a:lnTo>
                  <a:pt x="32" y="587"/>
                </a:lnTo>
                <a:cubicBezTo>
                  <a:pt x="28" y="587"/>
                  <a:pt x="25" y="584"/>
                  <a:pt x="25" y="580"/>
                </a:cubicBezTo>
                <a:lnTo>
                  <a:pt x="25" y="428"/>
                </a:lnTo>
                <a:lnTo>
                  <a:pt x="201" y="428"/>
                </a:lnTo>
                <a:close/>
                <a:moveTo>
                  <a:pt x="226" y="403"/>
                </a:moveTo>
                <a:lnTo>
                  <a:pt x="226" y="403"/>
                </a:lnTo>
                <a:lnTo>
                  <a:pt x="226" y="244"/>
                </a:lnTo>
                <a:lnTo>
                  <a:pt x="394" y="244"/>
                </a:lnTo>
                <a:lnTo>
                  <a:pt x="394" y="403"/>
                </a:lnTo>
                <a:lnTo>
                  <a:pt x="226" y="403"/>
                </a:lnTo>
                <a:close/>
                <a:moveTo>
                  <a:pt x="406" y="166"/>
                </a:moveTo>
                <a:lnTo>
                  <a:pt x="406" y="166"/>
                </a:lnTo>
                <a:cubicBezTo>
                  <a:pt x="418" y="166"/>
                  <a:pt x="428" y="176"/>
                  <a:pt x="428" y="188"/>
                </a:cubicBezTo>
                <a:cubicBezTo>
                  <a:pt x="428" y="200"/>
                  <a:pt x="418" y="209"/>
                  <a:pt x="406" y="209"/>
                </a:cubicBezTo>
                <a:cubicBezTo>
                  <a:pt x="394" y="209"/>
                  <a:pt x="385" y="200"/>
                  <a:pt x="385" y="188"/>
                </a:cubicBezTo>
                <a:cubicBezTo>
                  <a:pt x="385" y="176"/>
                  <a:pt x="394" y="166"/>
                  <a:pt x="406" y="166"/>
                </a:cubicBezTo>
                <a:close/>
                <a:moveTo>
                  <a:pt x="213" y="166"/>
                </a:moveTo>
                <a:lnTo>
                  <a:pt x="213" y="166"/>
                </a:lnTo>
                <a:cubicBezTo>
                  <a:pt x="225" y="166"/>
                  <a:pt x="235" y="176"/>
                  <a:pt x="235" y="188"/>
                </a:cubicBezTo>
                <a:cubicBezTo>
                  <a:pt x="235" y="200"/>
                  <a:pt x="225" y="209"/>
                  <a:pt x="213" y="209"/>
                </a:cubicBezTo>
                <a:cubicBezTo>
                  <a:pt x="201" y="209"/>
                  <a:pt x="192" y="200"/>
                  <a:pt x="192" y="188"/>
                </a:cubicBezTo>
                <a:cubicBezTo>
                  <a:pt x="192" y="176"/>
                  <a:pt x="201" y="166"/>
                  <a:pt x="213" y="1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42597" y="0"/>
            <a:ext cx="5620624" cy="6858000"/>
          </a:xfrm>
          <a:prstGeom prst="rect">
            <a:avLst/>
          </a:prstGeom>
        </p:spPr>
      </p:pic>
    </p:spTree>
    <p:extLst>
      <p:ext uri="{BB962C8B-B14F-4D97-AF65-F5344CB8AC3E}">
        <p14:creationId xmlns:p14="http://schemas.microsoft.com/office/powerpoint/2010/main" xmlns="" val="528015512"/>
      </p:ext>
    </p:extLst>
  </p:cSld>
  <p:clrMapOvr>
    <a:masterClrMapping/>
  </p:clrMapOvr>
  <p:transition spd="slow" advTm="467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par>
                                <p:cTn id="38" presetID="8" presetClass="emph" presetSubtype="0" fill="hold" grpId="1" nodeType="withEffect">
                                  <p:stCondLst>
                                    <p:cond delay="0"/>
                                  </p:stCondLst>
                                  <p:childTnLst>
                                    <p:animRot by="21600000">
                                      <p:cBhvr>
                                        <p:cTn id="39" dur="500" fill="hold"/>
                                        <p:tgtEl>
                                          <p:spTgt spid="9"/>
                                        </p:tgtEl>
                                        <p:attrNameLst>
                                          <p:attrName>r</p:attrName>
                                        </p:attrNameLst>
                                      </p:cBhvr>
                                    </p:animRot>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400" fill="hold"/>
                                        <p:tgtEl>
                                          <p:spTgt spid="44"/>
                                        </p:tgtEl>
                                        <p:attrNameLst>
                                          <p:attrName>ppt_w</p:attrName>
                                        </p:attrNameLst>
                                      </p:cBhvr>
                                      <p:tavLst>
                                        <p:tav tm="0">
                                          <p:val>
                                            <p:fltVal val="0"/>
                                          </p:val>
                                        </p:tav>
                                        <p:tav tm="100000">
                                          <p:val>
                                            <p:strVal val="#ppt_w"/>
                                          </p:val>
                                        </p:tav>
                                      </p:tavLst>
                                    </p:anim>
                                    <p:anim calcmode="lin" valueType="num">
                                      <p:cBhvr>
                                        <p:cTn id="44" dur="400" fill="hold"/>
                                        <p:tgtEl>
                                          <p:spTgt spid="44"/>
                                        </p:tgtEl>
                                        <p:attrNameLst>
                                          <p:attrName>ppt_h</p:attrName>
                                        </p:attrNameLst>
                                      </p:cBhvr>
                                      <p:tavLst>
                                        <p:tav tm="0">
                                          <p:val>
                                            <p:fltVal val="0"/>
                                          </p:val>
                                        </p:tav>
                                        <p:tav tm="100000">
                                          <p:val>
                                            <p:strVal val="#ppt_h"/>
                                          </p:val>
                                        </p:tav>
                                      </p:tavLst>
                                    </p:anim>
                                    <p:anim calcmode="lin" valueType="num">
                                      <p:cBhvr>
                                        <p:cTn id="45" dur="400" fill="hold"/>
                                        <p:tgtEl>
                                          <p:spTgt spid="44"/>
                                        </p:tgtEl>
                                        <p:attrNameLst>
                                          <p:attrName>style.rotation</p:attrName>
                                        </p:attrNameLst>
                                      </p:cBhvr>
                                      <p:tavLst>
                                        <p:tav tm="0">
                                          <p:val>
                                            <p:fltVal val="90"/>
                                          </p:val>
                                        </p:tav>
                                        <p:tav tm="100000">
                                          <p:val>
                                            <p:fltVal val="0"/>
                                          </p:val>
                                        </p:tav>
                                      </p:tavLst>
                                    </p:anim>
                                    <p:animEffect transition="in" filter="fade">
                                      <p:cBhvr>
                                        <p:cTn id="46" dur="400"/>
                                        <p:tgtEl>
                                          <p:spTgt spid="44"/>
                                        </p:tgtEl>
                                      </p:cBhvr>
                                    </p:animEffect>
                                  </p:childTnLst>
                                </p:cTn>
                              </p:par>
                            </p:childTnLst>
                          </p:cTn>
                        </p:par>
                        <p:par>
                          <p:cTn id="47" fill="hold">
                            <p:stCondLst>
                              <p:cond delay="39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43"/>
                                        </p:tgtEl>
                                        <p:attrNameLst>
                                          <p:attrName>style.visibility</p:attrName>
                                        </p:attrNameLst>
                                      </p:cBhvr>
                                      <p:to>
                                        <p:strVal val="visible"/>
                                      </p:to>
                                    </p:set>
                                    <p:anim by="(-#ppt_w*2)" calcmode="lin" valueType="num">
                                      <p:cBhvr rctx="PPT">
                                        <p:cTn id="50" dur="250" autoRev="1" fill="hold">
                                          <p:stCondLst>
                                            <p:cond delay="0"/>
                                          </p:stCondLst>
                                        </p:cTn>
                                        <p:tgtEl>
                                          <p:spTgt spid="43"/>
                                        </p:tgtEl>
                                        <p:attrNameLst>
                                          <p:attrName>ppt_w</p:attrName>
                                        </p:attrNameLst>
                                      </p:cBhvr>
                                    </p:anim>
                                    <p:anim by="(#ppt_w*0.50)" calcmode="lin" valueType="num">
                                      <p:cBhvr>
                                        <p:cTn id="51" dur="250" decel="50000" autoRev="1" fill="hold">
                                          <p:stCondLst>
                                            <p:cond delay="0"/>
                                          </p:stCondLst>
                                        </p:cTn>
                                        <p:tgtEl>
                                          <p:spTgt spid="43"/>
                                        </p:tgtEl>
                                        <p:attrNameLst>
                                          <p:attrName>ppt_x</p:attrName>
                                        </p:attrNameLst>
                                      </p:cBhvr>
                                    </p:anim>
                                    <p:anim from="(-#ppt_h/2)" to="(#ppt_y)" calcmode="lin" valueType="num">
                                      <p:cBhvr>
                                        <p:cTn id="52" dur="500" fill="hold">
                                          <p:stCondLst>
                                            <p:cond delay="0"/>
                                          </p:stCondLst>
                                        </p:cTn>
                                        <p:tgtEl>
                                          <p:spTgt spid="43"/>
                                        </p:tgtEl>
                                        <p:attrNameLst>
                                          <p:attrName>ppt_y</p:attrName>
                                        </p:attrNameLst>
                                      </p:cBhvr>
                                    </p:anim>
                                    <p:animRot by="21600000">
                                      <p:cBhvr>
                                        <p:cTn id="53"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43" grpId="0"/>
      <p:bldP spid="44" grpId="0"/>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2299" y="2164257"/>
            <a:ext cx="2736304" cy="252948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9"/>
          <p:cNvSpPr>
            <a:spLocks noChangeArrowheads="1"/>
          </p:cNvSpPr>
          <p:nvPr/>
        </p:nvSpPr>
        <p:spPr bwMode="auto">
          <a:xfrm>
            <a:off x="769789" y="2896550"/>
            <a:ext cx="1100664" cy="1108514"/>
          </a:xfrm>
          <a:prstGeom prst="ellipse">
            <a:avLst/>
          </a:prstGeom>
          <a:solidFill>
            <a:srgbClr val="FFFFFF"/>
          </a:solid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TextBox 42"/>
          <p:cNvSpPr txBox="1"/>
          <p:nvPr/>
        </p:nvSpPr>
        <p:spPr>
          <a:xfrm>
            <a:off x="2960414" y="3576598"/>
            <a:ext cx="6234311" cy="1138773"/>
          </a:xfrm>
          <a:prstGeom prst="rect">
            <a:avLst/>
          </a:prstGeom>
          <a:noFill/>
        </p:spPr>
        <p:txBody>
          <a:bodyPr wrap="square" rtlCol="0">
            <a:spAutoFit/>
          </a:bodyPr>
          <a:lstStyle/>
          <a:p>
            <a:r>
              <a:rPr lang="zh-CN" altLang="en-US" sz="6800" b="1" dirty="0" smtClean="0">
                <a:solidFill>
                  <a:schemeClr val="accent1"/>
                </a:solidFill>
                <a:latin typeface="+mj-ea"/>
                <a:ea typeface="+mj-ea"/>
              </a:rPr>
              <a:t>新报销流程</a:t>
            </a:r>
            <a:endParaRPr lang="zh-CN" altLang="en-US" sz="6800" b="1" dirty="0">
              <a:solidFill>
                <a:schemeClr val="accent1"/>
              </a:solidFill>
              <a:latin typeface="+mj-ea"/>
              <a:ea typeface="+mj-ea"/>
            </a:endParaRPr>
          </a:p>
        </p:txBody>
      </p:sp>
      <p:sp>
        <p:nvSpPr>
          <p:cNvPr id="44" name="TextBox 43"/>
          <p:cNvSpPr txBox="1"/>
          <p:nvPr/>
        </p:nvSpPr>
        <p:spPr>
          <a:xfrm>
            <a:off x="3002038" y="2780314"/>
            <a:ext cx="1595958" cy="646331"/>
          </a:xfrm>
          <a:prstGeom prst="rect">
            <a:avLst/>
          </a:prstGeom>
          <a:noFill/>
        </p:spPr>
        <p:txBody>
          <a:bodyPr wrap="square" rtlCol="0">
            <a:spAutoFit/>
          </a:bodyPr>
          <a:lstStyle/>
          <a:p>
            <a:r>
              <a:rPr lang="en-US" altLang="zh-CN" sz="3600" dirty="0" smtClean="0">
                <a:solidFill>
                  <a:schemeClr val="accent1"/>
                </a:solidFill>
                <a:latin typeface="+mn-ea"/>
                <a:ea typeface="+mn-ea"/>
              </a:rPr>
              <a:t>Part 1</a:t>
            </a:r>
            <a:endParaRPr lang="zh-CN" altLang="en-US" sz="3600" dirty="0">
              <a:solidFill>
                <a:schemeClr val="accent1"/>
              </a:solidFill>
              <a:latin typeface="+mn-ea"/>
              <a:ea typeface="+mn-ea"/>
            </a:endParaRPr>
          </a:p>
        </p:txBody>
      </p:sp>
      <p:sp>
        <p:nvSpPr>
          <p:cNvPr id="53" name="Freeform 40"/>
          <p:cNvSpPr>
            <a:spLocks noEditPoints="1"/>
          </p:cNvSpPr>
          <p:nvPr/>
        </p:nvSpPr>
        <p:spPr bwMode="auto">
          <a:xfrm>
            <a:off x="927608" y="3188620"/>
            <a:ext cx="785026" cy="524374"/>
          </a:xfrm>
          <a:custGeom>
            <a:avLst/>
            <a:gdLst>
              <a:gd name="T0" fmla="*/ 544 w 564"/>
              <a:gd name="T1" fmla="*/ 27 h 376"/>
              <a:gd name="T2" fmla="*/ 544 w 564"/>
              <a:gd name="T3" fmla="*/ 309 h 376"/>
              <a:gd name="T4" fmla="*/ 536 w 564"/>
              <a:gd name="T5" fmla="*/ 309 h 376"/>
              <a:gd name="T6" fmla="*/ 518 w 564"/>
              <a:gd name="T7" fmla="*/ 308 h 376"/>
              <a:gd name="T8" fmla="*/ 285 w 564"/>
              <a:gd name="T9" fmla="*/ 367 h 376"/>
              <a:gd name="T10" fmla="*/ 282 w 564"/>
              <a:gd name="T11" fmla="*/ 368 h 376"/>
              <a:gd name="T12" fmla="*/ 279 w 564"/>
              <a:gd name="T13" fmla="*/ 367 h 376"/>
              <a:gd name="T14" fmla="*/ 46 w 564"/>
              <a:gd name="T15" fmla="*/ 308 h 376"/>
              <a:gd name="T16" fmla="*/ 28 w 564"/>
              <a:gd name="T17" fmla="*/ 309 h 376"/>
              <a:gd name="T18" fmla="*/ 20 w 564"/>
              <a:gd name="T19" fmla="*/ 309 h 376"/>
              <a:gd name="T20" fmla="*/ 20 w 564"/>
              <a:gd name="T21" fmla="*/ 27 h 376"/>
              <a:gd name="T22" fmla="*/ 0 w 564"/>
              <a:gd name="T23" fmla="*/ 27 h 376"/>
              <a:gd name="T24" fmla="*/ 0 w 564"/>
              <a:gd name="T25" fmla="*/ 320 h 376"/>
              <a:gd name="T26" fmla="*/ 282 w 564"/>
              <a:gd name="T27" fmla="*/ 376 h 376"/>
              <a:gd name="T28" fmla="*/ 564 w 564"/>
              <a:gd name="T29" fmla="*/ 320 h 376"/>
              <a:gd name="T30" fmla="*/ 564 w 564"/>
              <a:gd name="T31" fmla="*/ 27 h 376"/>
              <a:gd name="T32" fmla="*/ 544 w 564"/>
              <a:gd name="T33" fmla="*/ 27 h 376"/>
              <a:gd name="T34" fmla="*/ 272 w 564"/>
              <a:gd name="T35" fmla="*/ 319 h 376"/>
              <a:gd name="T36" fmla="*/ 272 w 564"/>
              <a:gd name="T37" fmla="*/ 63 h 376"/>
              <a:gd name="T38" fmla="*/ 77 w 564"/>
              <a:gd name="T39" fmla="*/ 1 h 376"/>
              <a:gd name="T40" fmla="*/ 77 w 564"/>
              <a:gd name="T41" fmla="*/ 269 h 376"/>
              <a:gd name="T42" fmla="*/ 84 w 564"/>
              <a:gd name="T43" fmla="*/ 269 h 376"/>
              <a:gd name="T44" fmla="*/ 272 w 564"/>
              <a:gd name="T45" fmla="*/ 319 h 376"/>
              <a:gd name="T46" fmla="*/ 487 w 564"/>
              <a:gd name="T47" fmla="*/ 269 h 376"/>
              <a:gd name="T48" fmla="*/ 487 w 564"/>
              <a:gd name="T49" fmla="*/ 1 h 376"/>
              <a:gd name="T50" fmla="*/ 292 w 564"/>
              <a:gd name="T51" fmla="*/ 63 h 376"/>
              <a:gd name="T52" fmla="*/ 292 w 564"/>
              <a:gd name="T53" fmla="*/ 319 h 376"/>
              <a:gd name="T54" fmla="*/ 480 w 564"/>
              <a:gd name="T55" fmla="*/ 269 h 376"/>
              <a:gd name="T56" fmla="*/ 487 w 564"/>
              <a:gd name="T57" fmla="*/ 269 h 376"/>
              <a:gd name="T58" fmla="*/ 282 w 564"/>
              <a:gd name="T59" fmla="*/ 361 h 376"/>
              <a:gd name="T60" fmla="*/ 531 w 564"/>
              <a:gd name="T61" fmla="*/ 302 h 376"/>
              <a:gd name="T62" fmla="*/ 531 w 564"/>
              <a:gd name="T63" fmla="*/ 5 h 376"/>
              <a:gd name="T64" fmla="*/ 501 w 564"/>
              <a:gd name="T65" fmla="*/ 5 h 376"/>
              <a:gd name="T66" fmla="*/ 501 w 564"/>
              <a:gd name="T67" fmla="*/ 283 h 376"/>
              <a:gd name="T68" fmla="*/ 493 w 564"/>
              <a:gd name="T69" fmla="*/ 282 h 376"/>
              <a:gd name="T70" fmla="*/ 478 w 564"/>
              <a:gd name="T71" fmla="*/ 282 h 376"/>
              <a:gd name="T72" fmla="*/ 287 w 564"/>
              <a:gd name="T73" fmla="*/ 337 h 376"/>
              <a:gd name="T74" fmla="*/ 282 w 564"/>
              <a:gd name="T75" fmla="*/ 340 h 376"/>
              <a:gd name="T76" fmla="*/ 277 w 564"/>
              <a:gd name="T77" fmla="*/ 337 h 376"/>
              <a:gd name="T78" fmla="*/ 86 w 564"/>
              <a:gd name="T79" fmla="*/ 282 h 376"/>
              <a:gd name="T80" fmla="*/ 71 w 564"/>
              <a:gd name="T81" fmla="*/ 282 h 376"/>
              <a:gd name="T82" fmla="*/ 63 w 564"/>
              <a:gd name="T83" fmla="*/ 283 h 376"/>
              <a:gd name="T84" fmla="*/ 63 w 564"/>
              <a:gd name="T85" fmla="*/ 5 h 376"/>
              <a:gd name="T86" fmla="*/ 33 w 564"/>
              <a:gd name="T87" fmla="*/ 5 h 376"/>
              <a:gd name="T88" fmla="*/ 33 w 564"/>
              <a:gd name="T89" fmla="*/ 302 h 376"/>
              <a:gd name="T90" fmla="*/ 282 w 564"/>
              <a:gd name="T91" fmla="*/ 36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4" h="376">
                <a:moveTo>
                  <a:pt x="544" y="27"/>
                </a:moveTo>
                <a:lnTo>
                  <a:pt x="544" y="309"/>
                </a:lnTo>
                <a:lnTo>
                  <a:pt x="536" y="309"/>
                </a:lnTo>
                <a:cubicBezTo>
                  <a:pt x="530" y="308"/>
                  <a:pt x="524" y="308"/>
                  <a:pt x="518" y="308"/>
                </a:cubicBezTo>
                <a:cubicBezTo>
                  <a:pt x="440" y="308"/>
                  <a:pt x="357" y="329"/>
                  <a:pt x="285" y="367"/>
                </a:cubicBezTo>
                <a:lnTo>
                  <a:pt x="282" y="368"/>
                </a:lnTo>
                <a:lnTo>
                  <a:pt x="279" y="367"/>
                </a:lnTo>
                <a:cubicBezTo>
                  <a:pt x="207" y="329"/>
                  <a:pt x="124" y="308"/>
                  <a:pt x="46" y="308"/>
                </a:cubicBezTo>
                <a:cubicBezTo>
                  <a:pt x="40" y="308"/>
                  <a:pt x="34" y="308"/>
                  <a:pt x="28" y="309"/>
                </a:cubicBezTo>
                <a:lnTo>
                  <a:pt x="20" y="309"/>
                </a:lnTo>
                <a:lnTo>
                  <a:pt x="20" y="27"/>
                </a:lnTo>
                <a:cubicBezTo>
                  <a:pt x="13" y="27"/>
                  <a:pt x="6" y="27"/>
                  <a:pt x="0" y="27"/>
                </a:cubicBezTo>
                <a:lnTo>
                  <a:pt x="0" y="320"/>
                </a:lnTo>
                <a:cubicBezTo>
                  <a:pt x="94" y="317"/>
                  <a:pt x="194" y="338"/>
                  <a:pt x="282" y="376"/>
                </a:cubicBezTo>
                <a:cubicBezTo>
                  <a:pt x="370" y="338"/>
                  <a:pt x="470" y="317"/>
                  <a:pt x="564" y="320"/>
                </a:cubicBezTo>
                <a:lnTo>
                  <a:pt x="564" y="27"/>
                </a:lnTo>
                <a:cubicBezTo>
                  <a:pt x="558" y="27"/>
                  <a:pt x="551" y="27"/>
                  <a:pt x="544" y="27"/>
                </a:cubicBezTo>
                <a:close/>
                <a:moveTo>
                  <a:pt x="272" y="319"/>
                </a:moveTo>
                <a:lnTo>
                  <a:pt x="272" y="63"/>
                </a:lnTo>
                <a:cubicBezTo>
                  <a:pt x="212" y="22"/>
                  <a:pt x="142" y="0"/>
                  <a:pt x="77" y="1"/>
                </a:cubicBezTo>
                <a:lnTo>
                  <a:pt x="77" y="269"/>
                </a:lnTo>
                <a:cubicBezTo>
                  <a:pt x="79" y="269"/>
                  <a:pt x="82" y="269"/>
                  <a:pt x="84" y="269"/>
                </a:cubicBezTo>
                <a:cubicBezTo>
                  <a:pt x="147" y="269"/>
                  <a:pt x="214" y="287"/>
                  <a:pt x="272" y="319"/>
                </a:cubicBezTo>
                <a:close/>
                <a:moveTo>
                  <a:pt x="487" y="269"/>
                </a:moveTo>
                <a:lnTo>
                  <a:pt x="487" y="1"/>
                </a:lnTo>
                <a:cubicBezTo>
                  <a:pt x="422" y="0"/>
                  <a:pt x="352" y="22"/>
                  <a:pt x="292" y="63"/>
                </a:cubicBezTo>
                <a:lnTo>
                  <a:pt x="292" y="319"/>
                </a:lnTo>
                <a:cubicBezTo>
                  <a:pt x="350" y="287"/>
                  <a:pt x="417" y="269"/>
                  <a:pt x="480" y="269"/>
                </a:cubicBezTo>
                <a:cubicBezTo>
                  <a:pt x="482" y="269"/>
                  <a:pt x="485" y="269"/>
                  <a:pt x="487" y="269"/>
                </a:cubicBezTo>
                <a:close/>
                <a:moveTo>
                  <a:pt x="282" y="361"/>
                </a:moveTo>
                <a:cubicBezTo>
                  <a:pt x="362" y="318"/>
                  <a:pt x="451" y="299"/>
                  <a:pt x="531" y="302"/>
                </a:cubicBezTo>
                <a:lnTo>
                  <a:pt x="531" y="5"/>
                </a:lnTo>
                <a:cubicBezTo>
                  <a:pt x="521" y="5"/>
                  <a:pt x="511" y="5"/>
                  <a:pt x="501" y="5"/>
                </a:cubicBezTo>
                <a:lnTo>
                  <a:pt x="501" y="283"/>
                </a:lnTo>
                <a:lnTo>
                  <a:pt x="493" y="282"/>
                </a:lnTo>
                <a:cubicBezTo>
                  <a:pt x="488" y="282"/>
                  <a:pt x="483" y="282"/>
                  <a:pt x="478" y="282"/>
                </a:cubicBezTo>
                <a:cubicBezTo>
                  <a:pt x="414" y="282"/>
                  <a:pt x="346" y="301"/>
                  <a:pt x="287" y="337"/>
                </a:cubicBezTo>
                <a:lnTo>
                  <a:pt x="282" y="340"/>
                </a:lnTo>
                <a:lnTo>
                  <a:pt x="277" y="337"/>
                </a:lnTo>
                <a:cubicBezTo>
                  <a:pt x="218" y="301"/>
                  <a:pt x="150" y="282"/>
                  <a:pt x="86" y="282"/>
                </a:cubicBezTo>
                <a:cubicBezTo>
                  <a:pt x="81" y="282"/>
                  <a:pt x="76" y="282"/>
                  <a:pt x="71" y="282"/>
                </a:cubicBezTo>
                <a:lnTo>
                  <a:pt x="63" y="283"/>
                </a:lnTo>
                <a:lnTo>
                  <a:pt x="63" y="5"/>
                </a:lnTo>
                <a:cubicBezTo>
                  <a:pt x="53" y="5"/>
                  <a:pt x="43" y="5"/>
                  <a:pt x="33" y="5"/>
                </a:cubicBezTo>
                <a:lnTo>
                  <a:pt x="33" y="302"/>
                </a:lnTo>
                <a:cubicBezTo>
                  <a:pt x="113" y="299"/>
                  <a:pt x="202" y="318"/>
                  <a:pt x="282" y="36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8461" y="0"/>
            <a:ext cx="5620624" cy="6858000"/>
          </a:xfrm>
          <a:prstGeom prst="rect">
            <a:avLst/>
          </a:prstGeom>
        </p:spPr>
      </p:pic>
    </p:spTree>
    <p:extLst>
      <p:ext uri="{BB962C8B-B14F-4D97-AF65-F5344CB8AC3E}">
        <p14:creationId xmlns:p14="http://schemas.microsoft.com/office/powerpoint/2010/main" xmlns="" val="3512777197"/>
      </p:ext>
    </p:extLst>
  </p:cSld>
  <p:clrMapOvr>
    <a:masterClrMapping/>
  </p:clrMapOvr>
  <p:transition spd="slow" advTm="433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 calcmode="lin" valueType="num">
                                      <p:cBhvr>
                                        <p:cTn id="36" dur="500" fill="hold"/>
                                        <p:tgtEl>
                                          <p:spTgt spid="53"/>
                                        </p:tgtEl>
                                        <p:attrNameLst>
                                          <p:attrName>style.rotation</p:attrName>
                                        </p:attrNameLst>
                                      </p:cBhvr>
                                      <p:tavLst>
                                        <p:tav tm="0">
                                          <p:val>
                                            <p:fltVal val="90"/>
                                          </p:val>
                                        </p:tav>
                                        <p:tav tm="100000">
                                          <p:val>
                                            <p:fltVal val="0"/>
                                          </p:val>
                                        </p:tav>
                                      </p:tavLst>
                                    </p:anim>
                                    <p:animEffect transition="in" filter="fade">
                                      <p:cBhvr>
                                        <p:cTn id="37" dur="500"/>
                                        <p:tgtEl>
                                          <p:spTgt spid="53"/>
                                        </p:tgtEl>
                                      </p:cBhvr>
                                    </p:animEffect>
                                  </p:childTnLst>
                                </p:cTn>
                              </p:par>
                              <p:par>
                                <p:cTn id="38" presetID="8" presetClass="emph" presetSubtype="0" fill="hold" grpId="1" nodeType="withEffect">
                                  <p:stCondLst>
                                    <p:cond delay="0"/>
                                  </p:stCondLst>
                                  <p:childTnLst>
                                    <p:animRot by="21600000">
                                      <p:cBhvr>
                                        <p:cTn id="39" dur="500" fill="hold"/>
                                        <p:tgtEl>
                                          <p:spTgt spid="53"/>
                                        </p:tgtEl>
                                        <p:attrNameLst>
                                          <p:attrName>r</p:attrName>
                                        </p:attrNameLst>
                                      </p:cBhvr>
                                    </p:animRot>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400" fill="hold"/>
                                        <p:tgtEl>
                                          <p:spTgt spid="44"/>
                                        </p:tgtEl>
                                        <p:attrNameLst>
                                          <p:attrName>ppt_w</p:attrName>
                                        </p:attrNameLst>
                                      </p:cBhvr>
                                      <p:tavLst>
                                        <p:tav tm="0">
                                          <p:val>
                                            <p:fltVal val="0"/>
                                          </p:val>
                                        </p:tav>
                                        <p:tav tm="100000">
                                          <p:val>
                                            <p:strVal val="#ppt_w"/>
                                          </p:val>
                                        </p:tav>
                                      </p:tavLst>
                                    </p:anim>
                                    <p:anim calcmode="lin" valueType="num">
                                      <p:cBhvr>
                                        <p:cTn id="44" dur="400" fill="hold"/>
                                        <p:tgtEl>
                                          <p:spTgt spid="44"/>
                                        </p:tgtEl>
                                        <p:attrNameLst>
                                          <p:attrName>ppt_h</p:attrName>
                                        </p:attrNameLst>
                                      </p:cBhvr>
                                      <p:tavLst>
                                        <p:tav tm="0">
                                          <p:val>
                                            <p:fltVal val="0"/>
                                          </p:val>
                                        </p:tav>
                                        <p:tav tm="100000">
                                          <p:val>
                                            <p:strVal val="#ppt_h"/>
                                          </p:val>
                                        </p:tav>
                                      </p:tavLst>
                                    </p:anim>
                                    <p:anim calcmode="lin" valueType="num">
                                      <p:cBhvr>
                                        <p:cTn id="45" dur="400" fill="hold"/>
                                        <p:tgtEl>
                                          <p:spTgt spid="44"/>
                                        </p:tgtEl>
                                        <p:attrNameLst>
                                          <p:attrName>style.rotation</p:attrName>
                                        </p:attrNameLst>
                                      </p:cBhvr>
                                      <p:tavLst>
                                        <p:tav tm="0">
                                          <p:val>
                                            <p:fltVal val="90"/>
                                          </p:val>
                                        </p:tav>
                                        <p:tav tm="100000">
                                          <p:val>
                                            <p:fltVal val="0"/>
                                          </p:val>
                                        </p:tav>
                                      </p:tavLst>
                                    </p:anim>
                                    <p:animEffect transition="in" filter="fade">
                                      <p:cBhvr>
                                        <p:cTn id="46" dur="400"/>
                                        <p:tgtEl>
                                          <p:spTgt spid="44"/>
                                        </p:tgtEl>
                                      </p:cBhvr>
                                    </p:animEffect>
                                  </p:childTnLst>
                                </p:cTn>
                              </p:par>
                            </p:childTnLst>
                          </p:cTn>
                        </p:par>
                        <p:par>
                          <p:cTn id="47" fill="hold">
                            <p:stCondLst>
                              <p:cond delay="39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43"/>
                                        </p:tgtEl>
                                        <p:attrNameLst>
                                          <p:attrName>style.visibility</p:attrName>
                                        </p:attrNameLst>
                                      </p:cBhvr>
                                      <p:to>
                                        <p:strVal val="visible"/>
                                      </p:to>
                                    </p:set>
                                    <p:anim by="(-#ppt_w*2)" calcmode="lin" valueType="num">
                                      <p:cBhvr rctx="PPT">
                                        <p:cTn id="50" dur="250" autoRev="1" fill="hold">
                                          <p:stCondLst>
                                            <p:cond delay="0"/>
                                          </p:stCondLst>
                                        </p:cTn>
                                        <p:tgtEl>
                                          <p:spTgt spid="43"/>
                                        </p:tgtEl>
                                        <p:attrNameLst>
                                          <p:attrName>ppt_w</p:attrName>
                                        </p:attrNameLst>
                                      </p:cBhvr>
                                    </p:anim>
                                    <p:anim by="(#ppt_w*0.50)" calcmode="lin" valueType="num">
                                      <p:cBhvr>
                                        <p:cTn id="51" dur="250" decel="50000" autoRev="1" fill="hold">
                                          <p:stCondLst>
                                            <p:cond delay="0"/>
                                          </p:stCondLst>
                                        </p:cTn>
                                        <p:tgtEl>
                                          <p:spTgt spid="43"/>
                                        </p:tgtEl>
                                        <p:attrNameLst>
                                          <p:attrName>ppt_x</p:attrName>
                                        </p:attrNameLst>
                                      </p:cBhvr>
                                    </p:anim>
                                    <p:anim from="(-#ppt_h/2)" to="(#ppt_y)" calcmode="lin" valueType="num">
                                      <p:cBhvr>
                                        <p:cTn id="52" dur="500" fill="hold">
                                          <p:stCondLst>
                                            <p:cond delay="0"/>
                                          </p:stCondLst>
                                        </p:cTn>
                                        <p:tgtEl>
                                          <p:spTgt spid="43"/>
                                        </p:tgtEl>
                                        <p:attrNameLst>
                                          <p:attrName>ppt_y</p:attrName>
                                        </p:attrNameLst>
                                      </p:cBhvr>
                                    </p:anim>
                                    <p:animRot by="21600000">
                                      <p:cBhvr>
                                        <p:cTn id="53"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43" grpId="0"/>
      <p:bldP spid="44" grpId="0"/>
      <p:bldP spid="53" grpId="0" animBg="1"/>
      <p:bldP spid="5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3" name="Freeform 24"/>
          <p:cNvSpPr>
            <a:spLocks noEditPoints="1"/>
          </p:cNvSpPr>
          <p:nvPr/>
        </p:nvSpPr>
        <p:spPr bwMode="auto">
          <a:xfrm>
            <a:off x="59576149" y="119219663"/>
            <a:ext cx="20054887" cy="15592425"/>
          </a:xfrm>
          <a:custGeom>
            <a:avLst/>
            <a:gdLst>
              <a:gd name="T0" fmla="*/ 1963 w 12633"/>
              <a:gd name="T1" fmla="*/ 0 h 9822"/>
              <a:gd name="T2" fmla="*/ 1963 w 12633"/>
              <a:gd name="T3" fmla="*/ 3996 h 9822"/>
              <a:gd name="T4" fmla="*/ 1951 w 12633"/>
              <a:gd name="T5" fmla="*/ 4367 h 9822"/>
              <a:gd name="T6" fmla="*/ 1926 w 12633"/>
              <a:gd name="T7" fmla="*/ 4701 h 9822"/>
              <a:gd name="T8" fmla="*/ 1877 w 12633"/>
              <a:gd name="T9" fmla="*/ 5022 h 9822"/>
              <a:gd name="T10" fmla="*/ 1828 w 12633"/>
              <a:gd name="T11" fmla="*/ 5332 h 9822"/>
              <a:gd name="T12" fmla="*/ 1741 w 12633"/>
              <a:gd name="T13" fmla="*/ 5604 h 9822"/>
              <a:gd name="T14" fmla="*/ 1655 w 12633"/>
              <a:gd name="T15" fmla="*/ 5864 h 9822"/>
              <a:gd name="T16" fmla="*/ 1605 w 12633"/>
              <a:gd name="T17" fmla="*/ 5987 h 9822"/>
              <a:gd name="T18" fmla="*/ 1544 w 12633"/>
              <a:gd name="T19" fmla="*/ 6099 h 9822"/>
              <a:gd name="T20" fmla="*/ 1482 w 12633"/>
              <a:gd name="T21" fmla="*/ 6210 h 9822"/>
              <a:gd name="T22" fmla="*/ 1420 w 12633"/>
              <a:gd name="T23" fmla="*/ 6309 h 9822"/>
              <a:gd name="T24" fmla="*/ 1284 w 12633"/>
              <a:gd name="T25" fmla="*/ 6507 h 9822"/>
              <a:gd name="T26" fmla="*/ 1136 w 12633"/>
              <a:gd name="T27" fmla="*/ 6692 h 9822"/>
              <a:gd name="T28" fmla="*/ 976 w 12633"/>
              <a:gd name="T29" fmla="*/ 6878 h 9822"/>
              <a:gd name="T30" fmla="*/ 803 w 12633"/>
              <a:gd name="T31" fmla="*/ 7039 h 9822"/>
              <a:gd name="T32" fmla="*/ 617 w 12633"/>
              <a:gd name="T33" fmla="*/ 7200 h 9822"/>
              <a:gd name="T34" fmla="*/ 420 w 12633"/>
              <a:gd name="T35" fmla="*/ 7336 h 9822"/>
              <a:gd name="T36" fmla="*/ 222 w 12633"/>
              <a:gd name="T37" fmla="*/ 7472 h 9822"/>
              <a:gd name="T38" fmla="*/ 0 w 12633"/>
              <a:gd name="T39" fmla="*/ 7595 h 9822"/>
              <a:gd name="T40" fmla="*/ 0 w 12633"/>
              <a:gd name="T41" fmla="*/ 9822 h 9822"/>
              <a:gd name="T42" fmla="*/ 284 w 12633"/>
              <a:gd name="T43" fmla="*/ 9723 h 9822"/>
              <a:gd name="T44" fmla="*/ 543 w 12633"/>
              <a:gd name="T45" fmla="*/ 9624 h 9822"/>
              <a:gd name="T46" fmla="*/ 803 w 12633"/>
              <a:gd name="T47" fmla="*/ 9525 h 9822"/>
              <a:gd name="T48" fmla="*/ 1062 w 12633"/>
              <a:gd name="T49" fmla="*/ 9414 h 9822"/>
              <a:gd name="T50" fmla="*/ 1297 w 12633"/>
              <a:gd name="T51" fmla="*/ 9290 h 9822"/>
              <a:gd name="T52" fmla="*/ 1531 w 12633"/>
              <a:gd name="T53" fmla="*/ 9166 h 9822"/>
              <a:gd name="T54" fmla="*/ 1766 w 12633"/>
              <a:gd name="T55" fmla="*/ 9043 h 9822"/>
              <a:gd name="T56" fmla="*/ 1976 w 12633"/>
              <a:gd name="T57" fmla="*/ 8907 h 9822"/>
              <a:gd name="T58" fmla="*/ 2186 w 12633"/>
              <a:gd name="T59" fmla="*/ 8758 h 9822"/>
              <a:gd name="T60" fmla="*/ 2383 w 12633"/>
              <a:gd name="T61" fmla="*/ 8610 h 9822"/>
              <a:gd name="T62" fmla="*/ 2569 w 12633"/>
              <a:gd name="T63" fmla="*/ 8449 h 9822"/>
              <a:gd name="T64" fmla="*/ 2754 w 12633"/>
              <a:gd name="T65" fmla="*/ 8288 h 9822"/>
              <a:gd name="T66" fmla="*/ 2914 w 12633"/>
              <a:gd name="T67" fmla="*/ 8115 h 9822"/>
              <a:gd name="T68" fmla="*/ 3075 w 12633"/>
              <a:gd name="T69" fmla="*/ 7942 h 9822"/>
              <a:gd name="T70" fmla="*/ 3235 w 12633"/>
              <a:gd name="T71" fmla="*/ 7756 h 9822"/>
              <a:gd name="T72" fmla="*/ 3371 w 12633"/>
              <a:gd name="T73" fmla="*/ 7571 h 9822"/>
              <a:gd name="T74" fmla="*/ 3507 w 12633"/>
              <a:gd name="T75" fmla="*/ 7373 h 9822"/>
              <a:gd name="T76" fmla="*/ 3631 w 12633"/>
              <a:gd name="T77" fmla="*/ 7175 h 9822"/>
              <a:gd name="T78" fmla="*/ 3754 w 12633"/>
              <a:gd name="T79" fmla="*/ 6952 h 9822"/>
              <a:gd name="T80" fmla="*/ 3853 w 12633"/>
              <a:gd name="T81" fmla="*/ 6742 h 9822"/>
              <a:gd name="T82" fmla="*/ 3952 w 12633"/>
              <a:gd name="T83" fmla="*/ 6507 h 9822"/>
              <a:gd name="T84" fmla="*/ 4051 w 12633"/>
              <a:gd name="T85" fmla="*/ 6272 h 9822"/>
              <a:gd name="T86" fmla="*/ 4137 w 12633"/>
              <a:gd name="T87" fmla="*/ 6024 h 9822"/>
              <a:gd name="T88" fmla="*/ 4199 w 12633"/>
              <a:gd name="T89" fmla="*/ 5777 h 9822"/>
              <a:gd name="T90" fmla="*/ 4273 w 12633"/>
              <a:gd name="T91" fmla="*/ 5517 h 9822"/>
              <a:gd name="T92" fmla="*/ 4322 w 12633"/>
              <a:gd name="T93" fmla="*/ 5245 h 9822"/>
              <a:gd name="T94" fmla="*/ 4372 w 12633"/>
              <a:gd name="T95" fmla="*/ 4973 h 9822"/>
              <a:gd name="T96" fmla="*/ 4409 w 12633"/>
              <a:gd name="T97" fmla="*/ 4688 h 9822"/>
              <a:gd name="T98" fmla="*/ 4446 w 12633"/>
              <a:gd name="T99" fmla="*/ 4392 h 9822"/>
              <a:gd name="T100" fmla="*/ 4470 w 12633"/>
              <a:gd name="T101" fmla="*/ 4095 h 9822"/>
              <a:gd name="T102" fmla="*/ 4483 w 12633"/>
              <a:gd name="T103" fmla="*/ 3785 h 9822"/>
              <a:gd name="T104" fmla="*/ 4483 w 12633"/>
              <a:gd name="T105" fmla="*/ 3476 h 9822"/>
              <a:gd name="T106" fmla="*/ 4483 w 12633"/>
              <a:gd name="T107" fmla="*/ 0 h 9822"/>
              <a:gd name="T108" fmla="*/ 1963 w 12633"/>
              <a:gd name="T109" fmla="*/ 0 h 9822"/>
              <a:gd name="T110" fmla="*/ 7681 w 12633"/>
              <a:gd name="T111" fmla="*/ 0 h 9822"/>
              <a:gd name="T112" fmla="*/ 7681 w 12633"/>
              <a:gd name="T113" fmla="*/ 9711 h 9822"/>
              <a:gd name="T114" fmla="*/ 11917 w 12633"/>
              <a:gd name="T115" fmla="*/ 9711 h 9822"/>
              <a:gd name="T116" fmla="*/ 12633 w 12633"/>
              <a:gd name="T117" fmla="*/ 8400 h 9822"/>
              <a:gd name="T118" fmla="*/ 10287 w 12633"/>
              <a:gd name="T119" fmla="*/ 8400 h 9822"/>
              <a:gd name="T120" fmla="*/ 10287 w 12633"/>
              <a:gd name="T121" fmla="*/ 0 h 9822"/>
              <a:gd name="T122" fmla="*/ 7681 w 12633"/>
              <a:gd name="T123" fmla="*/ 0 h 9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4" name="Freeform 25"/>
          <p:cNvSpPr>
            <a:spLocks noEditPoints="1"/>
          </p:cNvSpPr>
          <p:nvPr/>
        </p:nvSpPr>
        <p:spPr bwMode="auto">
          <a:xfrm>
            <a:off x="81102648" y="119043450"/>
            <a:ext cx="20918487" cy="15690850"/>
          </a:xfrm>
          <a:custGeom>
            <a:avLst/>
            <a:gdLst>
              <a:gd name="T0" fmla="*/ 457 w 13177"/>
              <a:gd name="T1" fmla="*/ 8461 h 9884"/>
              <a:gd name="T2" fmla="*/ 5322 w 13177"/>
              <a:gd name="T3" fmla="*/ 8820 h 9884"/>
              <a:gd name="T4" fmla="*/ 0 w 13177"/>
              <a:gd name="T5" fmla="*/ 9884 h 9884"/>
              <a:gd name="T6" fmla="*/ 13177 w 13177"/>
              <a:gd name="T7" fmla="*/ 8820 h 9884"/>
              <a:gd name="T8" fmla="*/ 7965 w 13177"/>
              <a:gd name="T9" fmla="*/ 8461 h 9884"/>
              <a:gd name="T10" fmla="*/ 12744 w 13177"/>
              <a:gd name="T11" fmla="*/ 7422 h 9884"/>
              <a:gd name="T12" fmla="*/ 7965 w 13177"/>
              <a:gd name="T13" fmla="*/ 7026 h 9884"/>
              <a:gd name="T14" fmla="*/ 10028 w 13177"/>
              <a:gd name="T15" fmla="*/ 6135 h 9884"/>
              <a:gd name="T16" fmla="*/ 7965 w 13177"/>
              <a:gd name="T17" fmla="*/ 5665 h 9884"/>
              <a:gd name="T18" fmla="*/ 10028 w 13177"/>
              <a:gd name="T19" fmla="*/ 7026 h 9884"/>
              <a:gd name="T20" fmla="*/ 12670 w 13177"/>
              <a:gd name="T21" fmla="*/ 3414 h 9884"/>
              <a:gd name="T22" fmla="*/ 765 w 13177"/>
              <a:gd name="T23" fmla="*/ 7026 h 9884"/>
              <a:gd name="T24" fmla="*/ 5322 w 13177"/>
              <a:gd name="T25" fmla="*/ 7422 h 9884"/>
              <a:gd name="T26" fmla="*/ 8694 w 13177"/>
              <a:gd name="T27" fmla="*/ 1670 h 9884"/>
              <a:gd name="T28" fmla="*/ 4643 w 13177"/>
              <a:gd name="T29" fmla="*/ 2066 h 9884"/>
              <a:gd name="T30" fmla="*/ 1852 w 13177"/>
              <a:gd name="T31" fmla="*/ 1670 h 9884"/>
              <a:gd name="T32" fmla="*/ 49 w 13177"/>
              <a:gd name="T33" fmla="*/ 2066 h 9884"/>
              <a:gd name="T34" fmla="*/ 13140 w 13177"/>
              <a:gd name="T35" fmla="*/ 3130 h 9884"/>
              <a:gd name="T36" fmla="*/ 11176 w 13177"/>
              <a:gd name="T37" fmla="*/ 2066 h 9884"/>
              <a:gd name="T38" fmla="*/ 8694 w 13177"/>
              <a:gd name="T39" fmla="*/ 1670 h 9884"/>
              <a:gd name="T40" fmla="*/ 407 w 13177"/>
              <a:gd name="T41" fmla="*/ 1447 h 9884"/>
              <a:gd name="T42" fmla="*/ 12769 w 13177"/>
              <a:gd name="T43" fmla="*/ 396 h 9884"/>
              <a:gd name="T44" fmla="*/ 7916 w 13177"/>
              <a:gd name="T45" fmla="*/ 0 h 9884"/>
              <a:gd name="T46" fmla="*/ 5261 w 13177"/>
              <a:gd name="T47" fmla="*/ 396 h 9884"/>
              <a:gd name="T48" fmla="*/ 10028 w 13177"/>
              <a:gd name="T49" fmla="*/ 4305 h 9884"/>
              <a:gd name="T50" fmla="*/ 7965 w 13177"/>
              <a:gd name="T51" fmla="*/ 4787 h 9884"/>
              <a:gd name="T52" fmla="*/ 10028 w 13177"/>
              <a:gd name="T53" fmla="*/ 4305 h 9884"/>
              <a:gd name="T54" fmla="*/ 5322 w 13177"/>
              <a:gd name="T55" fmla="*/ 4305 h 9884"/>
              <a:gd name="T56" fmla="*/ 3408 w 13177"/>
              <a:gd name="T57" fmla="*/ 4787 h 9884"/>
              <a:gd name="T58" fmla="*/ 3408 w 13177"/>
              <a:gd name="T59" fmla="*/ 5665 h 9884"/>
              <a:gd name="T60" fmla="*/ 5322 w 13177"/>
              <a:gd name="T61" fmla="*/ 6135 h 9884"/>
              <a:gd name="T62" fmla="*/ 3408 w 13177"/>
              <a:gd name="T63" fmla="*/ 5665 h 9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5" name="Freeform 26"/>
          <p:cNvSpPr>
            <a:spLocks noEditPoints="1"/>
          </p:cNvSpPr>
          <p:nvPr/>
        </p:nvSpPr>
        <p:spPr bwMode="auto">
          <a:xfrm>
            <a:off x="103079997" y="119083138"/>
            <a:ext cx="20820062" cy="15709900"/>
          </a:xfrm>
          <a:custGeom>
            <a:avLst/>
            <a:gdLst>
              <a:gd name="T0" fmla="*/ 2420 w 13115"/>
              <a:gd name="T1" fmla="*/ 5752 h 9896"/>
              <a:gd name="T2" fmla="*/ 3816 w 13115"/>
              <a:gd name="T3" fmla="*/ 9846 h 9896"/>
              <a:gd name="T4" fmla="*/ 6038 w 13115"/>
              <a:gd name="T5" fmla="*/ 4428 h 9896"/>
              <a:gd name="T6" fmla="*/ 4359 w 13115"/>
              <a:gd name="T7" fmla="*/ 2387 h 9896"/>
              <a:gd name="T8" fmla="*/ 6113 w 13115"/>
              <a:gd name="T9" fmla="*/ 1150 h 9896"/>
              <a:gd name="T10" fmla="*/ 4359 w 13115"/>
              <a:gd name="T11" fmla="*/ 12 h 9896"/>
              <a:gd name="T12" fmla="*/ 1889 w 13115"/>
              <a:gd name="T13" fmla="*/ 1150 h 9896"/>
              <a:gd name="T14" fmla="*/ 0 w 13115"/>
              <a:gd name="T15" fmla="*/ 2387 h 9896"/>
              <a:gd name="T16" fmla="*/ 1889 w 13115"/>
              <a:gd name="T17" fmla="*/ 4428 h 9896"/>
              <a:gd name="T18" fmla="*/ 209 w 13115"/>
              <a:gd name="T19" fmla="*/ 9846 h 9896"/>
              <a:gd name="T20" fmla="*/ 3816 w 13115"/>
              <a:gd name="T21" fmla="*/ 8733 h 9896"/>
              <a:gd name="T22" fmla="*/ 9435 w 13115"/>
              <a:gd name="T23" fmla="*/ 1039 h 9896"/>
              <a:gd name="T24" fmla="*/ 7619 w 13115"/>
              <a:gd name="T25" fmla="*/ 0 h 9896"/>
              <a:gd name="T26" fmla="*/ 6471 w 13115"/>
              <a:gd name="T27" fmla="*/ 2362 h 9896"/>
              <a:gd name="T28" fmla="*/ 8718 w 13115"/>
              <a:gd name="T29" fmla="*/ 3105 h 9896"/>
              <a:gd name="T30" fmla="*/ 10682 w 13115"/>
              <a:gd name="T31" fmla="*/ 2263 h 9896"/>
              <a:gd name="T32" fmla="*/ 10534 w 13115"/>
              <a:gd name="T33" fmla="*/ 3006 h 9896"/>
              <a:gd name="T34" fmla="*/ 10336 w 13115"/>
              <a:gd name="T35" fmla="*/ 3711 h 9896"/>
              <a:gd name="T36" fmla="*/ 10077 w 13115"/>
              <a:gd name="T37" fmla="*/ 4366 h 9896"/>
              <a:gd name="T38" fmla="*/ 9780 w 13115"/>
              <a:gd name="T39" fmla="*/ 4985 h 9896"/>
              <a:gd name="T40" fmla="*/ 9583 w 13115"/>
              <a:gd name="T41" fmla="*/ 4614 h 9896"/>
              <a:gd name="T42" fmla="*/ 9422 w 13115"/>
              <a:gd name="T43" fmla="*/ 4243 h 9896"/>
              <a:gd name="T44" fmla="*/ 9262 w 13115"/>
              <a:gd name="T45" fmla="*/ 3847 h 9896"/>
              <a:gd name="T46" fmla="*/ 9126 w 13115"/>
              <a:gd name="T47" fmla="*/ 3426 h 9896"/>
              <a:gd name="T48" fmla="*/ 7100 w 13115"/>
              <a:gd name="T49" fmla="*/ 3649 h 9896"/>
              <a:gd name="T50" fmla="*/ 7224 w 13115"/>
              <a:gd name="T51" fmla="*/ 4094 h 9896"/>
              <a:gd name="T52" fmla="*/ 7372 w 13115"/>
              <a:gd name="T53" fmla="*/ 4515 h 9896"/>
              <a:gd name="T54" fmla="*/ 7545 w 13115"/>
              <a:gd name="T55" fmla="*/ 4935 h 9896"/>
              <a:gd name="T56" fmla="*/ 7743 w 13115"/>
              <a:gd name="T57" fmla="*/ 5331 h 9896"/>
              <a:gd name="T58" fmla="*/ 7953 w 13115"/>
              <a:gd name="T59" fmla="*/ 5715 h 9896"/>
              <a:gd name="T60" fmla="*/ 8298 w 13115"/>
              <a:gd name="T61" fmla="*/ 6271 h 9896"/>
              <a:gd name="T62" fmla="*/ 8335 w 13115"/>
              <a:gd name="T63" fmla="*/ 6828 h 9896"/>
              <a:gd name="T64" fmla="*/ 7866 w 13115"/>
              <a:gd name="T65" fmla="*/ 7236 h 9896"/>
              <a:gd name="T66" fmla="*/ 7360 w 13115"/>
              <a:gd name="T67" fmla="*/ 7620 h 9896"/>
              <a:gd name="T68" fmla="*/ 6829 w 13115"/>
              <a:gd name="T69" fmla="*/ 7966 h 9896"/>
              <a:gd name="T70" fmla="*/ 6545 w 13115"/>
              <a:gd name="T71" fmla="*/ 9896 h 9896"/>
              <a:gd name="T72" fmla="*/ 7434 w 13115"/>
              <a:gd name="T73" fmla="*/ 9475 h 9896"/>
              <a:gd name="T74" fmla="*/ 8274 w 13115"/>
              <a:gd name="T75" fmla="*/ 9017 h 9896"/>
              <a:gd name="T76" fmla="*/ 9052 w 13115"/>
              <a:gd name="T77" fmla="*/ 8486 h 9896"/>
              <a:gd name="T78" fmla="*/ 9780 w 13115"/>
              <a:gd name="T79" fmla="*/ 7892 h 9896"/>
              <a:gd name="T80" fmla="*/ 10497 w 13115"/>
              <a:gd name="T81" fmla="*/ 8486 h 9896"/>
              <a:gd name="T82" fmla="*/ 11287 w 13115"/>
              <a:gd name="T83" fmla="*/ 9017 h 9896"/>
              <a:gd name="T84" fmla="*/ 12127 w 13115"/>
              <a:gd name="T85" fmla="*/ 9475 h 9896"/>
              <a:gd name="T86" fmla="*/ 13004 w 13115"/>
              <a:gd name="T87" fmla="*/ 9896 h 9896"/>
              <a:gd name="T88" fmla="*/ 12720 w 13115"/>
              <a:gd name="T89" fmla="*/ 7966 h 9896"/>
              <a:gd name="T90" fmla="*/ 12189 w 13115"/>
              <a:gd name="T91" fmla="*/ 7620 h 9896"/>
              <a:gd name="T92" fmla="*/ 11682 w 13115"/>
              <a:gd name="T93" fmla="*/ 7236 h 9896"/>
              <a:gd name="T94" fmla="*/ 11213 w 13115"/>
              <a:gd name="T95" fmla="*/ 6828 h 9896"/>
              <a:gd name="T96" fmla="*/ 11163 w 13115"/>
              <a:gd name="T97" fmla="*/ 6383 h 9896"/>
              <a:gd name="T98" fmla="*/ 11485 w 13115"/>
              <a:gd name="T99" fmla="*/ 5913 h 9896"/>
              <a:gd name="T100" fmla="*/ 11769 w 13115"/>
              <a:gd name="T101" fmla="*/ 5418 h 9896"/>
              <a:gd name="T102" fmla="*/ 12016 w 13115"/>
              <a:gd name="T103" fmla="*/ 4898 h 9896"/>
              <a:gd name="T104" fmla="*/ 12238 w 13115"/>
              <a:gd name="T105" fmla="*/ 4354 h 9896"/>
              <a:gd name="T106" fmla="*/ 12411 w 13115"/>
              <a:gd name="T107" fmla="*/ 3785 h 9896"/>
              <a:gd name="T108" fmla="*/ 12559 w 13115"/>
              <a:gd name="T109" fmla="*/ 3191 h 9896"/>
              <a:gd name="T110" fmla="*/ 12658 w 13115"/>
              <a:gd name="T111" fmla="*/ 2585 h 9896"/>
              <a:gd name="T112" fmla="*/ 13115 w 13115"/>
              <a:gd name="T113" fmla="*/ 2263 h 9896"/>
              <a:gd name="T114" fmla="*/ 9435 w 13115"/>
              <a:gd name="T115" fmla="*/ 1039 h 9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6" name="Freeform 27"/>
          <p:cNvSpPr>
            <a:spLocks noEditPoints="1"/>
          </p:cNvSpPr>
          <p:nvPr/>
        </p:nvSpPr>
        <p:spPr bwMode="auto">
          <a:xfrm>
            <a:off x="125055758" y="119083138"/>
            <a:ext cx="20801012" cy="15651163"/>
          </a:xfrm>
          <a:custGeom>
            <a:avLst/>
            <a:gdLst>
              <a:gd name="T0" fmla="*/ 7583 w 13103"/>
              <a:gd name="T1" fmla="*/ 2944 h 9859"/>
              <a:gd name="T2" fmla="*/ 10448 w 13103"/>
              <a:gd name="T3" fmla="*/ 4403 h 9859"/>
              <a:gd name="T4" fmla="*/ 12585 w 13103"/>
              <a:gd name="T5" fmla="*/ 2041 h 9859"/>
              <a:gd name="T6" fmla="*/ 7583 w 13103"/>
              <a:gd name="T7" fmla="*/ 1657 h 9859"/>
              <a:gd name="T8" fmla="*/ 13103 w 13103"/>
              <a:gd name="T9" fmla="*/ 593 h 9859"/>
              <a:gd name="T10" fmla="*/ 7583 w 13103"/>
              <a:gd name="T11" fmla="*/ 0 h 9859"/>
              <a:gd name="T12" fmla="*/ 5212 w 13103"/>
              <a:gd name="T13" fmla="*/ 593 h 9859"/>
              <a:gd name="T14" fmla="*/ 0 w 13103"/>
              <a:gd name="T15" fmla="*/ 1657 h 9859"/>
              <a:gd name="T16" fmla="*/ 5212 w 13103"/>
              <a:gd name="T17" fmla="*/ 2041 h 9859"/>
              <a:gd name="T18" fmla="*/ 482 w 13103"/>
              <a:gd name="T19" fmla="*/ 4403 h 9859"/>
              <a:gd name="T20" fmla="*/ 5212 w 13103"/>
              <a:gd name="T21" fmla="*/ 4836 h 9859"/>
              <a:gd name="T22" fmla="*/ 482 w 13103"/>
              <a:gd name="T23" fmla="*/ 5789 h 9859"/>
              <a:gd name="T24" fmla="*/ 5212 w 13103"/>
              <a:gd name="T25" fmla="*/ 6185 h 9859"/>
              <a:gd name="T26" fmla="*/ 50 w 13103"/>
              <a:gd name="T27" fmla="*/ 7187 h 9859"/>
              <a:gd name="T28" fmla="*/ 5212 w 13103"/>
              <a:gd name="T29" fmla="*/ 7583 h 9859"/>
              <a:gd name="T30" fmla="*/ 482 w 13103"/>
              <a:gd name="T31" fmla="*/ 8560 h 9859"/>
              <a:gd name="T32" fmla="*/ 5212 w 13103"/>
              <a:gd name="T33" fmla="*/ 8894 h 9859"/>
              <a:gd name="T34" fmla="*/ 4150 w 13103"/>
              <a:gd name="T35" fmla="*/ 9859 h 9859"/>
              <a:gd name="T36" fmla="*/ 7583 w 13103"/>
              <a:gd name="T37" fmla="*/ 8560 h 9859"/>
              <a:gd name="T38" fmla="*/ 10473 w 13103"/>
              <a:gd name="T39" fmla="*/ 7583 h 9859"/>
              <a:gd name="T40" fmla="*/ 7583 w 13103"/>
              <a:gd name="T41" fmla="*/ 7187 h 9859"/>
              <a:gd name="T42" fmla="*/ 10534 w 13103"/>
              <a:gd name="T43" fmla="*/ 8560 h 9859"/>
              <a:gd name="T44" fmla="*/ 12585 w 13103"/>
              <a:gd name="T45" fmla="*/ 7187 h 9859"/>
              <a:gd name="T46" fmla="*/ 13041 w 13103"/>
              <a:gd name="T47" fmla="*/ 6185 h 9859"/>
              <a:gd name="T48" fmla="*/ 12585 w 13103"/>
              <a:gd name="T49" fmla="*/ 4836 h 9859"/>
              <a:gd name="T50" fmla="*/ 7583 w 13103"/>
              <a:gd name="T51" fmla="*/ 4403 h 9859"/>
              <a:gd name="T52" fmla="*/ 10386 w 13103"/>
              <a:gd name="T53" fmla="*/ 3562 h 9859"/>
              <a:gd name="T54" fmla="*/ 2631 w 13103"/>
              <a:gd name="T55" fmla="*/ 2944 h 9859"/>
              <a:gd name="T56" fmla="*/ 5212 w 13103"/>
              <a:gd name="T57" fmla="*/ 3562 h 9859"/>
              <a:gd name="T58" fmla="*/ 2631 w 13103"/>
              <a:gd name="T59" fmla="*/ 2944 h 9859"/>
              <a:gd name="T60" fmla="*/ 7583 w 13103"/>
              <a:gd name="T61" fmla="*/ 6185 h 9859"/>
              <a:gd name="T62" fmla="*/ 10534 w 13103"/>
              <a:gd name="T63" fmla="*/ 5789 h 9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7" name="Freeform 28"/>
          <p:cNvSpPr>
            <a:spLocks noEditPoints="1"/>
          </p:cNvSpPr>
          <p:nvPr/>
        </p:nvSpPr>
        <p:spPr bwMode="auto">
          <a:xfrm>
            <a:off x="147014057" y="119141875"/>
            <a:ext cx="20742274" cy="15630525"/>
          </a:xfrm>
          <a:custGeom>
            <a:avLst/>
            <a:gdLst>
              <a:gd name="T0" fmla="*/ 4544 w 13066"/>
              <a:gd name="T1" fmla="*/ 6840 h 9846"/>
              <a:gd name="T2" fmla="*/ 5952 w 13066"/>
              <a:gd name="T3" fmla="*/ 6939 h 9846"/>
              <a:gd name="T4" fmla="*/ 5866 w 13066"/>
              <a:gd name="T5" fmla="*/ 7125 h 9846"/>
              <a:gd name="T6" fmla="*/ 5767 w 13066"/>
              <a:gd name="T7" fmla="*/ 7298 h 9846"/>
              <a:gd name="T8" fmla="*/ 5644 w 13066"/>
              <a:gd name="T9" fmla="*/ 7447 h 9846"/>
              <a:gd name="T10" fmla="*/ 5495 w 13066"/>
              <a:gd name="T11" fmla="*/ 7595 h 9846"/>
              <a:gd name="T12" fmla="*/ 5335 w 13066"/>
              <a:gd name="T13" fmla="*/ 7731 h 9846"/>
              <a:gd name="T14" fmla="*/ 5137 w 13066"/>
              <a:gd name="T15" fmla="*/ 7842 h 9846"/>
              <a:gd name="T16" fmla="*/ 4903 w 13066"/>
              <a:gd name="T17" fmla="*/ 7954 h 9846"/>
              <a:gd name="T18" fmla="*/ 4779 w 13066"/>
              <a:gd name="T19" fmla="*/ 9846 h 9846"/>
              <a:gd name="T20" fmla="*/ 5471 w 13066"/>
              <a:gd name="T21" fmla="*/ 9673 h 9846"/>
              <a:gd name="T22" fmla="*/ 6076 w 13066"/>
              <a:gd name="T23" fmla="*/ 9451 h 9846"/>
              <a:gd name="T24" fmla="*/ 6619 w 13066"/>
              <a:gd name="T25" fmla="*/ 9178 h 9846"/>
              <a:gd name="T26" fmla="*/ 7088 w 13066"/>
              <a:gd name="T27" fmla="*/ 8832 h 9846"/>
              <a:gd name="T28" fmla="*/ 7484 w 13066"/>
              <a:gd name="T29" fmla="*/ 8436 h 9846"/>
              <a:gd name="T30" fmla="*/ 7805 w 13066"/>
              <a:gd name="T31" fmla="*/ 7966 h 9846"/>
              <a:gd name="T32" fmla="*/ 8052 w 13066"/>
              <a:gd name="T33" fmla="*/ 7434 h 9846"/>
              <a:gd name="T34" fmla="*/ 8225 w 13066"/>
              <a:gd name="T35" fmla="*/ 6840 h 9846"/>
              <a:gd name="T36" fmla="*/ 9830 w 13066"/>
              <a:gd name="T37" fmla="*/ 9834 h 9846"/>
              <a:gd name="T38" fmla="*/ 12053 w 13066"/>
              <a:gd name="T39" fmla="*/ 6840 h 9846"/>
              <a:gd name="T40" fmla="*/ 13066 w 13066"/>
              <a:gd name="T41" fmla="*/ 5653 h 9846"/>
              <a:gd name="T42" fmla="*/ 12053 w 13066"/>
              <a:gd name="T43" fmla="*/ 2894 h 9846"/>
              <a:gd name="T44" fmla="*/ 12979 w 13066"/>
              <a:gd name="T45" fmla="*/ 1694 h 9846"/>
              <a:gd name="T46" fmla="*/ 12053 w 13066"/>
              <a:gd name="T47" fmla="*/ 123 h 9846"/>
              <a:gd name="T48" fmla="*/ 9830 w 13066"/>
              <a:gd name="T49" fmla="*/ 1694 h 9846"/>
              <a:gd name="T50" fmla="*/ 8336 w 13066"/>
              <a:gd name="T51" fmla="*/ 123 h 9846"/>
              <a:gd name="T52" fmla="*/ 6113 w 13066"/>
              <a:gd name="T53" fmla="*/ 1694 h 9846"/>
              <a:gd name="T54" fmla="*/ 4631 w 13066"/>
              <a:gd name="T55" fmla="*/ 2894 h 9846"/>
              <a:gd name="T56" fmla="*/ 6113 w 13066"/>
              <a:gd name="T57" fmla="*/ 5653 h 9846"/>
              <a:gd name="T58" fmla="*/ 3865 w 13066"/>
              <a:gd name="T59" fmla="*/ 9834 h 9846"/>
              <a:gd name="T60" fmla="*/ 3433 w 13066"/>
              <a:gd name="T61" fmla="*/ 8572 h 9846"/>
              <a:gd name="T62" fmla="*/ 0 w 13066"/>
              <a:gd name="T63" fmla="*/ 2684 h 9846"/>
              <a:gd name="T64" fmla="*/ 1037 w 13066"/>
              <a:gd name="T65" fmla="*/ 3995 h 9846"/>
              <a:gd name="T66" fmla="*/ 3865 w 13066"/>
              <a:gd name="T67" fmla="*/ 9834 h 9846"/>
              <a:gd name="T68" fmla="*/ 3532 w 13066"/>
              <a:gd name="T69" fmla="*/ 1224 h 9846"/>
              <a:gd name="T70" fmla="*/ 2581 w 13066"/>
              <a:gd name="T71" fmla="*/ 0 h 9846"/>
              <a:gd name="T72" fmla="*/ 827 w 13066"/>
              <a:gd name="T73" fmla="*/ 2325 h 9846"/>
              <a:gd name="T74" fmla="*/ 8336 w 13066"/>
              <a:gd name="T75" fmla="*/ 2894 h 9846"/>
              <a:gd name="T76" fmla="*/ 9830 w 13066"/>
              <a:gd name="T77" fmla="*/ 5653 h 9846"/>
              <a:gd name="T78" fmla="*/ 8336 w 13066"/>
              <a:gd name="T79" fmla="*/ 2894 h 9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8" name="Freeform 29"/>
          <p:cNvSpPr>
            <a:spLocks noEditPoints="1"/>
          </p:cNvSpPr>
          <p:nvPr/>
        </p:nvSpPr>
        <p:spPr bwMode="auto">
          <a:xfrm>
            <a:off x="168970769" y="119102188"/>
            <a:ext cx="20761324" cy="15454313"/>
          </a:xfrm>
          <a:custGeom>
            <a:avLst/>
            <a:gdLst>
              <a:gd name="T0" fmla="*/ 6928 w 13078"/>
              <a:gd name="T1" fmla="*/ 0 h 9735"/>
              <a:gd name="T2" fmla="*/ 6928 w 13078"/>
              <a:gd name="T3" fmla="*/ 1472 h 9735"/>
              <a:gd name="T4" fmla="*/ 3508 w 13078"/>
              <a:gd name="T5" fmla="*/ 1472 h 9735"/>
              <a:gd name="T6" fmla="*/ 3508 w 13078"/>
              <a:gd name="T7" fmla="*/ 2660 h 9735"/>
              <a:gd name="T8" fmla="*/ 6928 w 13078"/>
              <a:gd name="T9" fmla="*/ 2660 h 9735"/>
              <a:gd name="T10" fmla="*/ 6928 w 13078"/>
              <a:gd name="T11" fmla="*/ 8214 h 9735"/>
              <a:gd name="T12" fmla="*/ 9312 w 13078"/>
              <a:gd name="T13" fmla="*/ 8214 h 9735"/>
              <a:gd name="T14" fmla="*/ 9312 w 13078"/>
              <a:gd name="T15" fmla="*/ 2660 h 9735"/>
              <a:gd name="T16" fmla="*/ 12733 w 13078"/>
              <a:gd name="T17" fmla="*/ 2660 h 9735"/>
              <a:gd name="T18" fmla="*/ 12733 w 13078"/>
              <a:gd name="T19" fmla="*/ 1472 h 9735"/>
              <a:gd name="T20" fmla="*/ 9312 w 13078"/>
              <a:gd name="T21" fmla="*/ 1472 h 9735"/>
              <a:gd name="T22" fmla="*/ 9312 w 13078"/>
              <a:gd name="T23" fmla="*/ 0 h 9735"/>
              <a:gd name="T24" fmla="*/ 6928 w 13078"/>
              <a:gd name="T25" fmla="*/ 0 h 9735"/>
              <a:gd name="T26" fmla="*/ 3014 w 13078"/>
              <a:gd name="T27" fmla="*/ 9735 h 9735"/>
              <a:gd name="T28" fmla="*/ 3014 w 13078"/>
              <a:gd name="T29" fmla="*/ 2239 h 9735"/>
              <a:gd name="T30" fmla="*/ 0 w 13078"/>
              <a:gd name="T31" fmla="*/ 2239 h 9735"/>
              <a:gd name="T32" fmla="*/ 0 w 13078"/>
              <a:gd name="T33" fmla="*/ 3501 h 9735"/>
              <a:gd name="T34" fmla="*/ 704 w 13078"/>
              <a:gd name="T35" fmla="*/ 3501 h 9735"/>
              <a:gd name="T36" fmla="*/ 704 w 13078"/>
              <a:gd name="T37" fmla="*/ 8511 h 9735"/>
              <a:gd name="T38" fmla="*/ 0 w 13078"/>
              <a:gd name="T39" fmla="*/ 8511 h 9735"/>
              <a:gd name="T40" fmla="*/ 0 w 13078"/>
              <a:gd name="T41" fmla="*/ 9735 h 9735"/>
              <a:gd name="T42" fmla="*/ 3014 w 13078"/>
              <a:gd name="T43" fmla="*/ 9735 h 9735"/>
              <a:gd name="T44" fmla="*/ 12276 w 13078"/>
              <a:gd name="T45" fmla="*/ 9735 h 9735"/>
              <a:gd name="T46" fmla="*/ 13078 w 13078"/>
              <a:gd name="T47" fmla="*/ 8511 h 9735"/>
              <a:gd name="T48" fmla="*/ 3051 w 13078"/>
              <a:gd name="T49" fmla="*/ 8511 h 9735"/>
              <a:gd name="T50" fmla="*/ 3841 w 13078"/>
              <a:gd name="T51" fmla="*/ 9735 h 9735"/>
              <a:gd name="T52" fmla="*/ 12276 w 13078"/>
              <a:gd name="T53" fmla="*/ 9735 h 9735"/>
              <a:gd name="T54" fmla="*/ 4310 w 13078"/>
              <a:gd name="T55" fmla="*/ 3229 h 9735"/>
              <a:gd name="T56" fmla="*/ 3829 w 13078"/>
              <a:gd name="T57" fmla="*/ 6816 h 9735"/>
              <a:gd name="T58" fmla="*/ 3347 w 13078"/>
              <a:gd name="T59" fmla="*/ 6816 h 9735"/>
              <a:gd name="T60" fmla="*/ 3668 w 13078"/>
              <a:gd name="T61" fmla="*/ 7880 h 9735"/>
              <a:gd name="T62" fmla="*/ 5940 w 13078"/>
              <a:gd name="T63" fmla="*/ 7880 h 9735"/>
              <a:gd name="T64" fmla="*/ 6509 w 13078"/>
              <a:gd name="T65" fmla="*/ 3229 h 9735"/>
              <a:gd name="T66" fmla="*/ 4310 w 13078"/>
              <a:gd name="T67" fmla="*/ 3229 h 9735"/>
              <a:gd name="T68" fmla="*/ 9732 w 13078"/>
              <a:gd name="T69" fmla="*/ 3229 h 9735"/>
              <a:gd name="T70" fmla="*/ 10300 w 13078"/>
              <a:gd name="T71" fmla="*/ 7880 h 9735"/>
              <a:gd name="T72" fmla="*/ 12572 w 13078"/>
              <a:gd name="T73" fmla="*/ 7880 h 9735"/>
              <a:gd name="T74" fmla="*/ 12893 w 13078"/>
              <a:gd name="T75" fmla="*/ 6816 h 9735"/>
              <a:gd name="T76" fmla="*/ 12399 w 13078"/>
              <a:gd name="T77" fmla="*/ 6816 h 9735"/>
              <a:gd name="T78" fmla="*/ 11930 w 13078"/>
              <a:gd name="T79" fmla="*/ 3229 h 9735"/>
              <a:gd name="T80" fmla="*/ 9732 w 13078"/>
              <a:gd name="T81" fmla="*/ 3229 h 9735"/>
              <a:gd name="T82" fmla="*/ 2853 w 13078"/>
              <a:gd name="T83" fmla="*/ 1992 h 9735"/>
              <a:gd name="T84" fmla="*/ 3038 w 13078"/>
              <a:gd name="T85" fmla="*/ 1163 h 9735"/>
              <a:gd name="T86" fmla="*/ 2643 w 13078"/>
              <a:gd name="T87" fmla="*/ 1163 h 9735"/>
              <a:gd name="T88" fmla="*/ 2347 w 13078"/>
              <a:gd name="T89" fmla="*/ 74 h 9735"/>
              <a:gd name="T90" fmla="*/ 99 w 13078"/>
              <a:gd name="T91" fmla="*/ 74 h 9735"/>
              <a:gd name="T92" fmla="*/ 593 w 13078"/>
              <a:gd name="T93" fmla="*/ 1992 h 9735"/>
              <a:gd name="T94" fmla="*/ 2853 w 13078"/>
              <a:gd name="T95" fmla="*/ 1992 h 9735"/>
              <a:gd name="T96" fmla="*/ 9954 w 13078"/>
              <a:gd name="T97" fmla="*/ 235 h 9735"/>
              <a:gd name="T98" fmla="*/ 9954 w 13078"/>
              <a:gd name="T99" fmla="*/ 1262 h 9735"/>
              <a:gd name="T100" fmla="*/ 11794 w 13078"/>
              <a:gd name="T101" fmla="*/ 1262 h 9735"/>
              <a:gd name="T102" fmla="*/ 12177 w 13078"/>
              <a:gd name="T103" fmla="*/ 235 h 9735"/>
              <a:gd name="T104" fmla="*/ 9954 w 13078"/>
              <a:gd name="T105" fmla="*/ 235 h 9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49" name="Freeform 30"/>
          <p:cNvSpPr>
            <a:spLocks noEditPoints="1"/>
          </p:cNvSpPr>
          <p:nvPr/>
        </p:nvSpPr>
        <p:spPr bwMode="auto">
          <a:xfrm>
            <a:off x="191065593" y="119141875"/>
            <a:ext cx="20448587" cy="15552738"/>
          </a:xfrm>
          <a:custGeom>
            <a:avLst/>
            <a:gdLst>
              <a:gd name="T0" fmla="*/ 2297 w 12881"/>
              <a:gd name="T1" fmla="*/ 8572 h 9797"/>
              <a:gd name="T2" fmla="*/ 2297 w 12881"/>
              <a:gd name="T3" fmla="*/ 5913 h 9797"/>
              <a:gd name="T4" fmla="*/ 4100 w 12881"/>
              <a:gd name="T5" fmla="*/ 5913 h 9797"/>
              <a:gd name="T6" fmla="*/ 4100 w 12881"/>
              <a:gd name="T7" fmla="*/ 9772 h 9797"/>
              <a:gd name="T8" fmla="*/ 6397 w 12881"/>
              <a:gd name="T9" fmla="*/ 9772 h 9797"/>
              <a:gd name="T10" fmla="*/ 6397 w 12881"/>
              <a:gd name="T11" fmla="*/ 866 h 9797"/>
              <a:gd name="T12" fmla="*/ 2952 w 12881"/>
              <a:gd name="T13" fmla="*/ 866 h 9797"/>
              <a:gd name="T14" fmla="*/ 3322 w 12881"/>
              <a:gd name="T15" fmla="*/ 12 h 9797"/>
              <a:gd name="T16" fmla="*/ 926 w 12881"/>
              <a:gd name="T17" fmla="*/ 12 h 9797"/>
              <a:gd name="T18" fmla="*/ 568 w 12881"/>
              <a:gd name="T19" fmla="*/ 866 h 9797"/>
              <a:gd name="T20" fmla="*/ 0 w 12881"/>
              <a:gd name="T21" fmla="*/ 866 h 9797"/>
              <a:gd name="T22" fmla="*/ 0 w 12881"/>
              <a:gd name="T23" fmla="*/ 9772 h 9797"/>
              <a:gd name="T24" fmla="*/ 3421 w 12881"/>
              <a:gd name="T25" fmla="*/ 9772 h 9797"/>
              <a:gd name="T26" fmla="*/ 4100 w 12881"/>
              <a:gd name="T27" fmla="*/ 8572 h 9797"/>
              <a:gd name="T28" fmla="*/ 2297 w 12881"/>
              <a:gd name="T29" fmla="*/ 8572 h 9797"/>
              <a:gd name="T30" fmla="*/ 8719 w 12881"/>
              <a:gd name="T31" fmla="*/ 3129 h 9797"/>
              <a:gd name="T32" fmla="*/ 9250 w 12881"/>
              <a:gd name="T33" fmla="*/ 2066 h 9797"/>
              <a:gd name="T34" fmla="*/ 10584 w 12881"/>
              <a:gd name="T35" fmla="*/ 2066 h 9797"/>
              <a:gd name="T36" fmla="*/ 10584 w 12881"/>
              <a:gd name="T37" fmla="*/ 8597 h 9797"/>
              <a:gd name="T38" fmla="*/ 8966 w 12881"/>
              <a:gd name="T39" fmla="*/ 8597 h 9797"/>
              <a:gd name="T40" fmla="*/ 9534 w 12881"/>
              <a:gd name="T41" fmla="*/ 9797 h 9797"/>
              <a:gd name="T42" fmla="*/ 12881 w 12881"/>
              <a:gd name="T43" fmla="*/ 9797 h 9797"/>
              <a:gd name="T44" fmla="*/ 12881 w 12881"/>
              <a:gd name="T45" fmla="*/ 680 h 9797"/>
              <a:gd name="T46" fmla="*/ 9942 w 12881"/>
              <a:gd name="T47" fmla="*/ 680 h 9797"/>
              <a:gd name="T48" fmla="*/ 10287 w 12881"/>
              <a:gd name="T49" fmla="*/ 0 h 9797"/>
              <a:gd name="T50" fmla="*/ 7867 w 12881"/>
              <a:gd name="T51" fmla="*/ 0 h 9797"/>
              <a:gd name="T52" fmla="*/ 6854 w 12881"/>
              <a:gd name="T53" fmla="*/ 2016 h 9797"/>
              <a:gd name="T54" fmla="*/ 6410 w 12881"/>
              <a:gd name="T55" fmla="*/ 2016 h 9797"/>
              <a:gd name="T56" fmla="*/ 6644 w 12881"/>
              <a:gd name="T57" fmla="*/ 3129 h 9797"/>
              <a:gd name="T58" fmla="*/ 8719 w 12881"/>
              <a:gd name="T59" fmla="*/ 3129 h 9797"/>
              <a:gd name="T60" fmla="*/ 10028 w 12881"/>
              <a:gd name="T61" fmla="*/ 7818 h 9797"/>
              <a:gd name="T62" fmla="*/ 10374 w 12881"/>
              <a:gd name="T63" fmla="*/ 6729 h 9797"/>
              <a:gd name="T64" fmla="*/ 9905 w 12881"/>
              <a:gd name="T65" fmla="*/ 6729 h 9797"/>
              <a:gd name="T66" fmla="*/ 9015 w 12881"/>
              <a:gd name="T67" fmla="*/ 3748 h 9797"/>
              <a:gd name="T68" fmla="*/ 6904 w 12881"/>
              <a:gd name="T69" fmla="*/ 3748 h 9797"/>
              <a:gd name="T70" fmla="*/ 8102 w 12881"/>
              <a:gd name="T71" fmla="*/ 7818 h 9797"/>
              <a:gd name="T72" fmla="*/ 10028 w 12881"/>
              <a:gd name="T73" fmla="*/ 7818 h 9797"/>
              <a:gd name="T74" fmla="*/ 2297 w 12881"/>
              <a:gd name="T75" fmla="*/ 2053 h 9797"/>
              <a:gd name="T76" fmla="*/ 4100 w 12881"/>
              <a:gd name="T77" fmla="*/ 2053 h 9797"/>
              <a:gd name="T78" fmla="*/ 4100 w 12881"/>
              <a:gd name="T79" fmla="*/ 4725 h 9797"/>
              <a:gd name="T80" fmla="*/ 2297 w 12881"/>
              <a:gd name="T81" fmla="*/ 4725 h 9797"/>
              <a:gd name="T82" fmla="*/ 2297 w 12881"/>
              <a:gd name="T83" fmla="*/ 2053 h 9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50" name="Freeform 31"/>
          <p:cNvSpPr>
            <a:spLocks noEditPoints="1"/>
          </p:cNvSpPr>
          <p:nvPr/>
        </p:nvSpPr>
        <p:spPr bwMode="auto">
          <a:xfrm>
            <a:off x="212749255" y="119179975"/>
            <a:ext cx="20937537" cy="15592425"/>
          </a:xfrm>
          <a:custGeom>
            <a:avLst/>
            <a:gdLst>
              <a:gd name="T0" fmla="*/ 13189 w 13189"/>
              <a:gd name="T1" fmla="*/ 2289 h 9822"/>
              <a:gd name="T2" fmla="*/ 10213 w 13189"/>
              <a:gd name="T3" fmla="*/ 0 h 9822"/>
              <a:gd name="T4" fmla="*/ 4952 w 13189"/>
              <a:gd name="T5" fmla="*/ 1052 h 9822"/>
              <a:gd name="T6" fmla="*/ 7928 w 13189"/>
              <a:gd name="T7" fmla="*/ 3625 h 9822"/>
              <a:gd name="T8" fmla="*/ 10423 w 13189"/>
              <a:gd name="T9" fmla="*/ 4812 h 9822"/>
              <a:gd name="T10" fmla="*/ 10040 w 13189"/>
              <a:gd name="T11" fmla="*/ 5419 h 9822"/>
              <a:gd name="T12" fmla="*/ 9497 w 13189"/>
              <a:gd name="T13" fmla="*/ 6037 h 9822"/>
              <a:gd name="T14" fmla="*/ 8879 w 13189"/>
              <a:gd name="T15" fmla="*/ 6284 h 9822"/>
              <a:gd name="T16" fmla="*/ 8360 w 13189"/>
              <a:gd name="T17" fmla="*/ 5814 h 9822"/>
              <a:gd name="T18" fmla="*/ 7941 w 13189"/>
              <a:gd name="T19" fmla="*/ 5320 h 9822"/>
              <a:gd name="T20" fmla="*/ 5742 w 13189"/>
              <a:gd name="T21" fmla="*/ 5468 h 9822"/>
              <a:gd name="T22" fmla="*/ 6360 w 13189"/>
              <a:gd name="T23" fmla="*/ 6371 h 9822"/>
              <a:gd name="T24" fmla="*/ 7175 w 13189"/>
              <a:gd name="T25" fmla="*/ 7200 h 9822"/>
              <a:gd name="T26" fmla="*/ 6965 w 13189"/>
              <a:gd name="T27" fmla="*/ 7695 h 9822"/>
              <a:gd name="T28" fmla="*/ 6125 w 13189"/>
              <a:gd name="T29" fmla="*/ 8004 h 9822"/>
              <a:gd name="T30" fmla="*/ 5211 w 13189"/>
              <a:gd name="T31" fmla="*/ 8239 h 9822"/>
              <a:gd name="T32" fmla="*/ 5755 w 13189"/>
              <a:gd name="T33" fmla="*/ 9699 h 9822"/>
              <a:gd name="T34" fmla="*/ 6545 w 13189"/>
              <a:gd name="T35" fmla="*/ 9525 h 9822"/>
              <a:gd name="T36" fmla="*/ 7298 w 13189"/>
              <a:gd name="T37" fmla="*/ 9315 h 9822"/>
              <a:gd name="T38" fmla="*/ 8015 w 13189"/>
              <a:gd name="T39" fmla="*/ 9068 h 9822"/>
              <a:gd name="T40" fmla="*/ 8706 w 13189"/>
              <a:gd name="T41" fmla="*/ 8771 h 9822"/>
              <a:gd name="T42" fmla="*/ 9361 w 13189"/>
              <a:gd name="T43" fmla="*/ 8660 h 9822"/>
              <a:gd name="T44" fmla="*/ 10040 w 13189"/>
              <a:gd name="T45" fmla="*/ 8969 h 9822"/>
              <a:gd name="T46" fmla="*/ 10756 w 13189"/>
              <a:gd name="T47" fmla="*/ 9241 h 9822"/>
              <a:gd name="T48" fmla="*/ 11510 w 13189"/>
              <a:gd name="T49" fmla="*/ 9464 h 9822"/>
              <a:gd name="T50" fmla="*/ 12300 w 13189"/>
              <a:gd name="T51" fmla="*/ 9649 h 9822"/>
              <a:gd name="T52" fmla="*/ 13127 w 13189"/>
              <a:gd name="T53" fmla="*/ 9785 h 9822"/>
              <a:gd name="T54" fmla="*/ 12498 w 13189"/>
              <a:gd name="T55" fmla="*/ 8091 h 9822"/>
              <a:gd name="T56" fmla="*/ 11596 w 13189"/>
              <a:gd name="T57" fmla="*/ 7806 h 9822"/>
              <a:gd name="T58" fmla="*/ 10769 w 13189"/>
              <a:gd name="T59" fmla="*/ 7447 h 9822"/>
              <a:gd name="T60" fmla="*/ 11448 w 13189"/>
              <a:gd name="T61" fmla="*/ 6804 h 9822"/>
              <a:gd name="T62" fmla="*/ 12028 w 13189"/>
              <a:gd name="T63" fmla="*/ 6124 h 9822"/>
              <a:gd name="T64" fmla="*/ 12485 w 13189"/>
              <a:gd name="T65" fmla="*/ 5394 h 9822"/>
              <a:gd name="T66" fmla="*/ 12843 w 13189"/>
              <a:gd name="T67" fmla="*/ 4652 h 9822"/>
              <a:gd name="T68" fmla="*/ 13078 w 13189"/>
              <a:gd name="T69" fmla="*/ 3885 h 9822"/>
              <a:gd name="T70" fmla="*/ 3569 w 13189"/>
              <a:gd name="T71" fmla="*/ 1114 h 9822"/>
              <a:gd name="T72" fmla="*/ 1161 w 13189"/>
              <a:gd name="T73" fmla="*/ 1114 h 9822"/>
              <a:gd name="T74" fmla="*/ 1161 w 13189"/>
              <a:gd name="T75" fmla="*/ 2351 h 9822"/>
              <a:gd name="T76" fmla="*/ 0 w 13189"/>
              <a:gd name="T77" fmla="*/ 6371 h 9822"/>
              <a:gd name="T78" fmla="*/ 321 w 13189"/>
              <a:gd name="T79" fmla="*/ 8672 h 9822"/>
              <a:gd name="T80" fmla="*/ 3569 w 13189"/>
              <a:gd name="T81" fmla="*/ 5555 h 9822"/>
              <a:gd name="T82" fmla="*/ 3569 w 13189"/>
              <a:gd name="T83" fmla="*/ 4169 h 9822"/>
              <a:gd name="T84" fmla="*/ 4631 w 13189"/>
              <a:gd name="T85" fmla="*/ 1114 h 9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51" name="Freeform 32"/>
          <p:cNvSpPr>
            <a:spLocks noEditPoints="1"/>
          </p:cNvSpPr>
          <p:nvPr/>
        </p:nvSpPr>
        <p:spPr bwMode="auto">
          <a:xfrm>
            <a:off x="234745654" y="119141875"/>
            <a:ext cx="20859749" cy="15670213"/>
          </a:xfrm>
          <a:custGeom>
            <a:avLst/>
            <a:gdLst>
              <a:gd name="T0" fmla="*/ 5545 w 13140"/>
              <a:gd name="T1" fmla="*/ 0 h 9871"/>
              <a:gd name="T2" fmla="*/ 5545 w 13140"/>
              <a:gd name="T3" fmla="*/ 1224 h 9871"/>
              <a:gd name="T4" fmla="*/ 7052 w 13140"/>
              <a:gd name="T5" fmla="*/ 1224 h 9871"/>
              <a:gd name="T6" fmla="*/ 5878 w 13140"/>
              <a:gd name="T7" fmla="*/ 3896 h 9871"/>
              <a:gd name="T8" fmla="*/ 5878 w 13140"/>
              <a:gd name="T9" fmla="*/ 5121 h 9871"/>
              <a:gd name="T10" fmla="*/ 10312 w 13140"/>
              <a:gd name="T11" fmla="*/ 5121 h 9871"/>
              <a:gd name="T12" fmla="*/ 10312 w 13140"/>
              <a:gd name="T13" fmla="*/ 8708 h 9871"/>
              <a:gd name="T14" fmla="*/ 6162 w 13140"/>
              <a:gd name="T15" fmla="*/ 8708 h 9871"/>
              <a:gd name="T16" fmla="*/ 6669 w 13140"/>
              <a:gd name="T17" fmla="*/ 9871 h 9871"/>
              <a:gd name="T18" fmla="*/ 12955 w 13140"/>
              <a:gd name="T19" fmla="*/ 9871 h 9871"/>
              <a:gd name="T20" fmla="*/ 12955 w 13140"/>
              <a:gd name="T21" fmla="*/ 3896 h 9871"/>
              <a:gd name="T22" fmla="*/ 8879 w 13140"/>
              <a:gd name="T23" fmla="*/ 3896 h 9871"/>
              <a:gd name="T24" fmla="*/ 10003 w 13140"/>
              <a:gd name="T25" fmla="*/ 1224 h 9871"/>
              <a:gd name="T26" fmla="*/ 13140 w 13140"/>
              <a:gd name="T27" fmla="*/ 1224 h 9871"/>
              <a:gd name="T28" fmla="*/ 13140 w 13140"/>
              <a:gd name="T29" fmla="*/ 0 h 9871"/>
              <a:gd name="T30" fmla="*/ 5545 w 13140"/>
              <a:gd name="T31" fmla="*/ 0 h 9871"/>
              <a:gd name="T32" fmla="*/ 3890 w 13140"/>
              <a:gd name="T33" fmla="*/ 8535 h 9871"/>
              <a:gd name="T34" fmla="*/ 3890 w 13140"/>
              <a:gd name="T35" fmla="*/ 1459 h 9871"/>
              <a:gd name="T36" fmla="*/ 5137 w 13140"/>
              <a:gd name="T37" fmla="*/ 1459 h 9871"/>
              <a:gd name="T38" fmla="*/ 5137 w 13140"/>
              <a:gd name="T39" fmla="*/ 247 h 9871"/>
              <a:gd name="T40" fmla="*/ 0 w 13140"/>
              <a:gd name="T41" fmla="*/ 247 h 9871"/>
              <a:gd name="T42" fmla="*/ 0 w 13140"/>
              <a:gd name="T43" fmla="*/ 1459 h 9871"/>
              <a:gd name="T44" fmla="*/ 1247 w 13140"/>
              <a:gd name="T45" fmla="*/ 1459 h 9871"/>
              <a:gd name="T46" fmla="*/ 1247 w 13140"/>
              <a:gd name="T47" fmla="*/ 8535 h 9871"/>
              <a:gd name="T48" fmla="*/ 0 w 13140"/>
              <a:gd name="T49" fmla="*/ 8535 h 9871"/>
              <a:gd name="T50" fmla="*/ 0 w 13140"/>
              <a:gd name="T51" fmla="*/ 9760 h 9871"/>
              <a:gd name="T52" fmla="*/ 5137 w 13140"/>
              <a:gd name="T53" fmla="*/ 9760 h 9871"/>
              <a:gd name="T54" fmla="*/ 5137 w 13140"/>
              <a:gd name="T55" fmla="*/ 8535 h 9871"/>
              <a:gd name="T56" fmla="*/ 3890 w 13140"/>
              <a:gd name="T57" fmla="*/ 8535 h 9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solidFill>
          <a:ln w="0">
            <a:solidFill>
              <a:srgbClr val="2B5063"/>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32" name="Freeform 7"/>
          <p:cNvSpPr>
            <a:spLocks/>
          </p:cNvSpPr>
          <p:nvPr/>
        </p:nvSpPr>
        <p:spPr bwMode="auto">
          <a:xfrm>
            <a:off x="727557" y="3068960"/>
            <a:ext cx="1079283" cy="1080463"/>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34" name="Rectangle 6"/>
          <p:cNvSpPr>
            <a:spLocks noChangeArrowheads="1"/>
          </p:cNvSpPr>
          <p:nvPr/>
        </p:nvSpPr>
        <p:spPr bwMode="auto">
          <a:xfrm>
            <a:off x="764388" y="5508063"/>
            <a:ext cx="2835078" cy="815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35" name="Rectangle 7"/>
          <p:cNvSpPr>
            <a:spLocks noChangeArrowheads="1"/>
          </p:cNvSpPr>
          <p:nvPr/>
        </p:nvSpPr>
        <p:spPr bwMode="auto">
          <a:xfrm>
            <a:off x="2031099" y="5508063"/>
            <a:ext cx="2831571" cy="8152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36" name="Rectangle 8"/>
          <p:cNvSpPr>
            <a:spLocks noChangeArrowheads="1"/>
          </p:cNvSpPr>
          <p:nvPr/>
        </p:nvSpPr>
        <p:spPr bwMode="auto">
          <a:xfrm>
            <a:off x="3296244" y="5508063"/>
            <a:ext cx="2835078" cy="8152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37" name="Rectangle 9"/>
          <p:cNvSpPr>
            <a:spLocks noChangeArrowheads="1"/>
          </p:cNvSpPr>
          <p:nvPr/>
        </p:nvSpPr>
        <p:spPr bwMode="auto">
          <a:xfrm>
            <a:off x="4562954" y="5508063"/>
            <a:ext cx="2039483" cy="8152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grpSp>
        <p:nvGrpSpPr>
          <p:cNvPr id="15" name="组合 14"/>
          <p:cNvGrpSpPr/>
          <p:nvPr/>
        </p:nvGrpSpPr>
        <p:grpSpPr>
          <a:xfrm>
            <a:off x="1016286" y="513102"/>
            <a:ext cx="473877" cy="484825"/>
            <a:chOff x="702608" y="-1899592"/>
            <a:chExt cx="1054013" cy="1078364"/>
          </a:xfrm>
        </p:grpSpPr>
        <p:sp>
          <p:nvSpPr>
            <p:cNvPr id="7" name="Oval 5"/>
            <p:cNvSpPr>
              <a:spLocks noChangeArrowheads="1"/>
            </p:cNvSpPr>
            <p:nvPr/>
          </p:nvSpPr>
          <p:spPr bwMode="auto">
            <a:xfrm>
              <a:off x="702608" y="-1899592"/>
              <a:ext cx="1054013" cy="107836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11" name="Freeform 9"/>
            <p:cNvSpPr>
              <a:spLocks noEditPoints="1"/>
            </p:cNvSpPr>
            <p:nvPr/>
          </p:nvSpPr>
          <p:spPr bwMode="auto">
            <a:xfrm>
              <a:off x="904366" y="-1555211"/>
              <a:ext cx="650496" cy="445260"/>
            </a:xfrm>
            <a:custGeom>
              <a:avLst/>
              <a:gdLst>
                <a:gd name="T0" fmla="*/ 380 w 394"/>
                <a:gd name="T1" fmla="*/ 19 h 263"/>
                <a:gd name="T2" fmla="*/ 380 w 394"/>
                <a:gd name="T3" fmla="*/ 216 h 263"/>
                <a:gd name="T4" fmla="*/ 374 w 394"/>
                <a:gd name="T5" fmla="*/ 216 h 263"/>
                <a:gd name="T6" fmla="*/ 362 w 394"/>
                <a:gd name="T7" fmla="*/ 215 h 263"/>
                <a:gd name="T8" fmla="*/ 199 w 394"/>
                <a:gd name="T9" fmla="*/ 256 h 263"/>
                <a:gd name="T10" fmla="*/ 197 w 394"/>
                <a:gd name="T11" fmla="*/ 257 h 263"/>
                <a:gd name="T12" fmla="*/ 195 w 394"/>
                <a:gd name="T13" fmla="*/ 256 h 263"/>
                <a:gd name="T14" fmla="*/ 33 w 394"/>
                <a:gd name="T15" fmla="*/ 215 h 263"/>
                <a:gd name="T16" fmla="*/ 20 w 394"/>
                <a:gd name="T17" fmla="*/ 216 h 263"/>
                <a:gd name="T18" fmla="*/ 14 w 394"/>
                <a:gd name="T19" fmla="*/ 216 h 263"/>
                <a:gd name="T20" fmla="*/ 14 w 394"/>
                <a:gd name="T21" fmla="*/ 19 h 263"/>
                <a:gd name="T22" fmla="*/ 0 w 394"/>
                <a:gd name="T23" fmla="*/ 19 h 263"/>
                <a:gd name="T24" fmla="*/ 0 w 394"/>
                <a:gd name="T25" fmla="*/ 223 h 263"/>
                <a:gd name="T26" fmla="*/ 197 w 394"/>
                <a:gd name="T27" fmla="*/ 263 h 263"/>
                <a:gd name="T28" fmla="*/ 394 w 394"/>
                <a:gd name="T29" fmla="*/ 223 h 263"/>
                <a:gd name="T30" fmla="*/ 394 w 394"/>
                <a:gd name="T31" fmla="*/ 19 h 263"/>
                <a:gd name="T32" fmla="*/ 380 w 394"/>
                <a:gd name="T33" fmla="*/ 19 h 263"/>
                <a:gd name="T34" fmla="*/ 191 w 394"/>
                <a:gd name="T35" fmla="*/ 223 h 263"/>
                <a:gd name="T36" fmla="*/ 191 w 394"/>
                <a:gd name="T37" fmla="*/ 44 h 263"/>
                <a:gd name="T38" fmla="*/ 54 w 394"/>
                <a:gd name="T39" fmla="*/ 2 h 263"/>
                <a:gd name="T40" fmla="*/ 54 w 394"/>
                <a:gd name="T41" fmla="*/ 188 h 263"/>
                <a:gd name="T42" fmla="*/ 59 w 394"/>
                <a:gd name="T43" fmla="*/ 188 h 263"/>
                <a:gd name="T44" fmla="*/ 191 w 394"/>
                <a:gd name="T45" fmla="*/ 223 h 263"/>
                <a:gd name="T46" fmla="*/ 340 w 394"/>
                <a:gd name="T47" fmla="*/ 188 h 263"/>
                <a:gd name="T48" fmla="*/ 340 w 394"/>
                <a:gd name="T49" fmla="*/ 2 h 263"/>
                <a:gd name="T50" fmla="*/ 204 w 394"/>
                <a:gd name="T51" fmla="*/ 44 h 263"/>
                <a:gd name="T52" fmla="*/ 204 w 394"/>
                <a:gd name="T53" fmla="*/ 223 h 263"/>
                <a:gd name="T54" fmla="*/ 335 w 394"/>
                <a:gd name="T55" fmla="*/ 188 h 263"/>
                <a:gd name="T56" fmla="*/ 340 w 394"/>
                <a:gd name="T57" fmla="*/ 188 h 263"/>
                <a:gd name="T58" fmla="*/ 197 w 394"/>
                <a:gd name="T59" fmla="*/ 252 h 263"/>
                <a:gd name="T60" fmla="*/ 371 w 394"/>
                <a:gd name="T61" fmla="*/ 211 h 263"/>
                <a:gd name="T62" fmla="*/ 371 w 394"/>
                <a:gd name="T63" fmla="*/ 4 h 263"/>
                <a:gd name="T64" fmla="*/ 350 w 394"/>
                <a:gd name="T65" fmla="*/ 4 h 263"/>
                <a:gd name="T66" fmla="*/ 350 w 394"/>
                <a:gd name="T67" fmla="*/ 198 h 263"/>
                <a:gd name="T68" fmla="*/ 344 w 394"/>
                <a:gd name="T69" fmla="*/ 197 h 263"/>
                <a:gd name="T70" fmla="*/ 334 w 394"/>
                <a:gd name="T71" fmla="*/ 197 h 263"/>
                <a:gd name="T72" fmla="*/ 201 w 394"/>
                <a:gd name="T73" fmla="*/ 235 h 263"/>
                <a:gd name="T74" fmla="*/ 197 w 394"/>
                <a:gd name="T75" fmla="*/ 237 h 263"/>
                <a:gd name="T76" fmla="*/ 194 w 394"/>
                <a:gd name="T77" fmla="*/ 235 h 263"/>
                <a:gd name="T78" fmla="*/ 60 w 394"/>
                <a:gd name="T79" fmla="*/ 197 h 263"/>
                <a:gd name="T80" fmla="*/ 50 w 394"/>
                <a:gd name="T81" fmla="*/ 197 h 263"/>
                <a:gd name="T82" fmla="*/ 45 w 394"/>
                <a:gd name="T83" fmla="*/ 198 h 263"/>
                <a:gd name="T84" fmla="*/ 45 w 394"/>
                <a:gd name="T85" fmla="*/ 4 h 263"/>
                <a:gd name="T86" fmla="*/ 24 w 394"/>
                <a:gd name="T87" fmla="*/ 4 h 263"/>
                <a:gd name="T88" fmla="*/ 24 w 394"/>
                <a:gd name="T89" fmla="*/ 211 h 263"/>
                <a:gd name="T90" fmla="*/ 197 w 394"/>
                <a:gd name="T91"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4" h="263">
                  <a:moveTo>
                    <a:pt x="380" y="19"/>
                  </a:moveTo>
                  <a:lnTo>
                    <a:pt x="380" y="216"/>
                  </a:lnTo>
                  <a:lnTo>
                    <a:pt x="374" y="216"/>
                  </a:lnTo>
                  <a:cubicBezTo>
                    <a:pt x="370" y="215"/>
                    <a:pt x="366" y="215"/>
                    <a:pt x="362" y="215"/>
                  </a:cubicBezTo>
                  <a:cubicBezTo>
                    <a:pt x="307" y="215"/>
                    <a:pt x="250" y="230"/>
                    <a:pt x="199" y="256"/>
                  </a:cubicBezTo>
                  <a:lnTo>
                    <a:pt x="197" y="257"/>
                  </a:lnTo>
                  <a:lnTo>
                    <a:pt x="195" y="256"/>
                  </a:lnTo>
                  <a:cubicBezTo>
                    <a:pt x="145" y="230"/>
                    <a:pt x="87" y="215"/>
                    <a:pt x="33" y="215"/>
                  </a:cubicBezTo>
                  <a:cubicBezTo>
                    <a:pt x="28" y="215"/>
                    <a:pt x="24" y="215"/>
                    <a:pt x="20" y="216"/>
                  </a:cubicBezTo>
                  <a:lnTo>
                    <a:pt x="14" y="216"/>
                  </a:lnTo>
                  <a:lnTo>
                    <a:pt x="14" y="19"/>
                  </a:lnTo>
                  <a:cubicBezTo>
                    <a:pt x="10" y="19"/>
                    <a:pt x="5" y="19"/>
                    <a:pt x="0" y="19"/>
                  </a:cubicBezTo>
                  <a:lnTo>
                    <a:pt x="0" y="223"/>
                  </a:lnTo>
                  <a:cubicBezTo>
                    <a:pt x="66" y="222"/>
                    <a:pt x="136" y="236"/>
                    <a:pt x="197" y="263"/>
                  </a:cubicBezTo>
                  <a:cubicBezTo>
                    <a:pt x="259" y="236"/>
                    <a:pt x="328" y="222"/>
                    <a:pt x="394" y="223"/>
                  </a:cubicBezTo>
                  <a:lnTo>
                    <a:pt x="394" y="19"/>
                  </a:lnTo>
                  <a:cubicBezTo>
                    <a:pt x="389" y="19"/>
                    <a:pt x="385" y="19"/>
                    <a:pt x="380" y="19"/>
                  </a:cubicBezTo>
                  <a:close/>
                  <a:moveTo>
                    <a:pt x="191" y="223"/>
                  </a:moveTo>
                  <a:lnTo>
                    <a:pt x="191" y="44"/>
                  </a:lnTo>
                  <a:cubicBezTo>
                    <a:pt x="148" y="16"/>
                    <a:pt x="100" y="0"/>
                    <a:pt x="54" y="2"/>
                  </a:cubicBezTo>
                  <a:lnTo>
                    <a:pt x="54" y="188"/>
                  </a:lnTo>
                  <a:cubicBezTo>
                    <a:pt x="56" y="188"/>
                    <a:pt x="58" y="188"/>
                    <a:pt x="59" y="188"/>
                  </a:cubicBezTo>
                  <a:cubicBezTo>
                    <a:pt x="103" y="188"/>
                    <a:pt x="150" y="200"/>
                    <a:pt x="191" y="223"/>
                  </a:cubicBezTo>
                  <a:close/>
                  <a:moveTo>
                    <a:pt x="340" y="188"/>
                  </a:moveTo>
                  <a:lnTo>
                    <a:pt x="340" y="2"/>
                  </a:lnTo>
                  <a:cubicBezTo>
                    <a:pt x="295" y="0"/>
                    <a:pt x="246" y="16"/>
                    <a:pt x="204" y="44"/>
                  </a:cubicBezTo>
                  <a:lnTo>
                    <a:pt x="204" y="223"/>
                  </a:lnTo>
                  <a:cubicBezTo>
                    <a:pt x="245" y="200"/>
                    <a:pt x="291" y="188"/>
                    <a:pt x="335" y="188"/>
                  </a:cubicBezTo>
                  <a:cubicBezTo>
                    <a:pt x="337" y="188"/>
                    <a:pt x="339" y="188"/>
                    <a:pt x="340" y="188"/>
                  </a:cubicBezTo>
                  <a:close/>
                  <a:moveTo>
                    <a:pt x="197" y="252"/>
                  </a:moveTo>
                  <a:cubicBezTo>
                    <a:pt x="253" y="222"/>
                    <a:pt x="315" y="209"/>
                    <a:pt x="371" y="211"/>
                  </a:cubicBezTo>
                  <a:lnTo>
                    <a:pt x="371" y="4"/>
                  </a:lnTo>
                  <a:cubicBezTo>
                    <a:pt x="364" y="4"/>
                    <a:pt x="357" y="4"/>
                    <a:pt x="350" y="4"/>
                  </a:cubicBezTo>
                  <a:lnTo>
                    <a:pt x="350" y="198"/>
                  </a:lnTo>
                  <a:lnTo>
                    <a:pt x="344" y="197"/>
                  </a:lnTo>
                  <a:cubicBezTo>
                    <a:pt x="341" y="197"/>
                    <a:pt x="337" y="197"/>
                    <a:pt x="334" y="197"/>
                  </a:cubicBezTo>
                  <a:cubicBezTo>
                    <a:pt x="289" y="197"/>
                    <a:pt x="242" y="211"/>
                    <a:pt x="201" y="235"/>
                  </a:cubicBezTo>
                  <a:lnTo>
                    <a:pt x="197" y="237"/>
                  </a:lnTo>
                  <a:lnTo>
                    <a:pt x="194" y="235"/>
                  </a:lnTo>
                  <a:cubicBezTo>
                    <a:pt x="153" y="211"/>
                    <a:pt x="105" y="197"/>
                    <a:pt x="60" y="197"/>
                  </a:cubicBezTo>
                  <a:cubicBezTo>
                    <a:pt x="57" y="197"/>
                    <a:pt x="54" y="197"/>
                    <a:pt x="50" y="197"/>
                  </a:cubicBezTo>
                  <a:lnTo>
                    <a:pt x="45" y="198"/>
                  </a:lnTo>
                  <a:lnTo>
                    <a:pt x="45" y="4"/>
                  </a:lnTo>
                  <a:cubicBezTo>
                    <a:pt x="38" y="4"/>
                    <a:pt x="31" y="4"/>
                    <a:pt x="24" y="4"/>
                  </a:cubicBezTo>
                  <a:lnTo>
                    <a:pt x="24" y="211"/>
                  </a:lnTo>
                  <a:cubicBezTo>
                    <a:pt x="79" y="209"/>
                    <a:pt x="142" y="222"/>
                    <a:pt x="197" y="2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grpSp>
      <p:grpSp>
        <p:nvGrpSpPr>
          <p:cNvPr id="16" name="组合 15"/>
          <p:cNvGrpSpPr/>
          <p:nvPr/>
        </p:nvGrpSpPr>
        <p:grpSpPr>
          <a:xfrm>
            <a:off x="1621498" y="513102"/>
            <a:ext cx="472313" cy="484825"/>
            <a:chOff x="2014036" y="-1899592"/>
            <a:chExt cx="1050534" cy="1078364"/>
          </a:xfrm>
        </p:grpSpPr>
        <p:sp>
          <p:nvSpPr>
            <p:cNvPr id="8" name="Oval 6"/>
            <p:cNvSpPr>
              <a:spLocks noChangeArrowheads="1"/>
            </p:cNvSpPr>
            <p:nvPr/>
          </p:nvSpPr>
          <p:spPr bwMode="auto">
            <a:xfrm>
              <a:off x="2014036" y="-1899592"/>
              <a:ext cx="1050534" cy="107836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12" name="Freeform 10"/>
            <p:cNvSpPr>
              <a:spLocks noEditPoints="1"/>
            </p:cNvSpPr>
            <p:nvPr/>
          </p:nvSpPr>
          <p:spPr bwMode="auto">
            <a:xfrm>
              <a:off x="2313195" y="-1670005"/>
              <a:ext cx="553096" cy="640061"/>
            </a:xfrm>
            <a:custGeom>
              <a:avLst/>
              <a:gdLst>
                <a:gd name="T0" fmla="*/ 214 w 336"/>
                <a:gd name="T1" fmla="*/ 48 h 380"/>
                <a:gd name="T2" fmla="*/ 167 w 336"/>
                <a:gd name="T3" fmla="*/ 95 h 380"/>
                <a:gd name="T4" fmla="*/ 119 w 336"/>
                <a:gd name="T5" fmla="*/ 95 h 380"/>
                <a:gd name="T6" fmla="*/ 72 w 336"/>
                <a:gd name="T7" fmla="*/ 48 h 380"/>
                <a:gd name="T8" fmla="*/ 119 w 336"/>
                <a:gd name="T9" fmla="*/ 0 h 380"/>
                <a:gd name="T10" fmla="*/ 167 w 336"/>
                <a:gd name="T11" fmla="*/ 0 h 380"/>
                <a:gd name="T12" fmla="*/ 214 w 336"/>
                <a:gd name="T13" fmla="*/ 48 h 380"/>
                <a:gd name="T14" fmla="*/ 237 w 336"/>
                <a:gd name="T15" fmla="*/ 48 h 380"/>
                <a:gd name="T16" fmla="*/ 238 w 336"/>
                <a:gd name="T17" fmla="*/ 59 h 380"/>
                <a:gd name="T18" fmla="*/ 179 w 336"/>
                <a:gd name="T19" fmla="*/ 118 h 380"/>
                <a:gd name="T20" fmla="*/ 107 w 336"/>
                <a:gd name="T21" fmla="*/ 118 h 380"/>
                <a:gd name="T22" fmla="*/ 48 w 336"/>
                <a:gd name="T23" fmla="*/ 59 h 380"/>
                <a:gd name="T24" fmla="*/ 49 w 336"/>
                <a:gd name="T25" fmla="*/ 48 h 380"/>
                <a:gd name="T26" fmla="*/ 0 w 336"/>
                <a:gd name="T27" fmla="*/ 106 h 380"/>
                <a:gd name="T28" fmla="*/ 0 w 336"/>
                <a:gd name="T29" fmla="*/ 320 h 380"/>
                <a:gd name="T30" fmla="*/ 60 w 336"/>
                <a:gd name="T31" fmla="*/ 380 h 380"/>
                <a:gd name="T32" fmla="*/ 218 w 336"/>
                <a:gd name="T33" fmla="*/ 380 h 380"/>
                <a:gd name="T34" fmla="*/ 153 w 336"/>
                <a:gd name="T35" fmla="*/ 282 h 380"/>
                <a:gd name="T36" fmla="*/ 260 w 336"/>
                <a:gd name="T37" fmla="*/ 176 h 380"/>
                <a:gd name="T38" fmla="*/ 286 w 336"/>
                <a:gd name="T39" fmla="*/ 179 h 380"/>
                <a:gd name="T40" fmla="*/ 286 w 336"/>
                <a:gd name="T41" fmla="*/ 106 h 380"/>
                <a:gd name="T42" fmla="*/ 237 w 336"/>
                <a:gd name="T43" fmla="*/ 48 h 380"/>
                <a:gd name="T44" fmla="*/ 134 w 336"/>
                <a:gd name="T45" fmla="*/ 238 h 380"/>
                <a:gd name="T46" fmla="*/ 134 w 336"/>
                <a:gd name="T47" fmla="*/ 238 h 380"/>
                <a:gd name="T48" fmla="*/ 60 w 336"/>
                <a:gd name="T49" fmla="*/ 238 h 380"/>
                <a:gd name="T50" fmla="*/ 48 w 336"/>
                <a:gd name="T51" fmla="*/ 226 h 380"/>
                <a:gd name="T52" fmla="*/ 60 w 336"/>
                <a:gd name="T53" fmla="*/ 214 h 380"/>
                <a:gd name="T54" fmla="*/ 134 w 336"/>
                <a:gd name="T55" fmla="*/ 214 h 380"/>
                <a:gd name="T56" fmla="*/ 146 w 336"/>
                <a:gd name="T57" fmla="*/ 226 h 380"/>
                <a:gd name="T58" fmla="*/ 134 w 336"/>
                <a:gd name="T59" fmla="*/ 238 h 380"/>
                <a:gd name="T60" fmla="*/ 158 w 336"/>
                <a:gd name="T61" fmla="*/ 190 h 380"/>
                <a:gd name="T62" fmla="*/ 158 w 336"/>
                <a:gd name="T63" fmla="*/ 190 h 380"/>
                <a:gd name="T64" fmla="*/ 60 w 336"/>
                <a:gd name="T65" fmla="*/ 190 h 380"/>
                <a:gd name="T66" fmla="*/ 48 w 336"/>
                <a:gd name="T67" fmla="*/ 178 h 380"/>
                <a:gd name="T68" fmla="*/ 60 w 336"/>
                <a:gd name="T69" fmla="*/ 167 h 380"/>
                <a:gd name="T70" fmla="*/ 158 w 336"/>
                <a:gd name="T71" fmla="*/ 167 h 380"/>
                <a:gd name="T72" fmla="*/ 170 w 336"/>
                <a:gd name="T73" fmla="*/ 178 h 380"/>
                <a:gd name="T74" fmla="*/ 158 w 336"/>
                <a:gd name="T75" fmla="*/ 190 h 380"/>
                <a:gd name="T76" fmla="*/ 279 w 336"/>
                <a:gd name="T77" fmla="*/ 208 h 380"/>
                <a:gd name="T78" fmla="*/ 260 w 336"/>
                <a:gd name="T79" fmla="*/ 206 h 380"/>
                <a:gd name="T80" fmla="*/ 184 w 336"/>
                <a:gd name="T81" fmla="*/ 281 h 380"/>
                <a:gd name="T82" fmla="*/ 244 w 336"/>
                <a:gd name="T83" fmla="*/ 356 h 380"/>
                <a:gd name="T84" fmla="*/ 260 w 336"/>
                <a:gd name="T85" fmla="*/ 357 h 380"/>
                <a:gd name="T86" fmla="*/ 336 w 336"/>
                <a:gd name="T87" fmla="*/ 281 h 380"/>
                <a:gd name="T88" fmla="*/ 279 w 336"/>
                <a:gd name="T89" fmla="*/ 208 h 380"/>
                <a:gd name="T90" fmla="*/ 303 w 336"/>
                <a:gd name="T91" fmla="*/ 271 h 380"/>
                <a:gd name="T92" fmla="*/ 303 w 336"/>
                <a:gd name="T93" fmla="*/ 271 h 380"/>
                <a:gd name="T94" fmla="*/ 279 w 336"/>
                <a:gd name="T95" fmla="*/ 295 h 380"/>
                <a:gd name="T96" fmla="*/ 260 w 336"/>
                <a:gd name="T97" fmla="*/ 314 h 380"/>
                <a:gd name="T98" fmla="*/ 239 w 336"/>
                <a:gd name="T99" fmla="*/ 314 h 380"/>
                <a:gd name="T100" fmla="*/ 217 w 336"/>
                <a:gd name="T101" fmla="*/ 292 h 380"/>
                <a:gd name="T102" fmla="*/ 217 w 336"/>
                <a:gd name="T103" fmla="*/ 271 h 380"/>
                <a:gd name="T104" fmla="*/ 239 w 336"/>
                <a:gd name="T105" fmla="*/ 271 h 380"/>
                <a:gd name="T106" fmla="*/ 250 w 336"/>
                <a:gd name="T107" fmla="*/ 281 h 380"/>
                <a:gd name="T108" fmla="*/ 279 w 336"/>
                <a:gd name="T109" fmla="*/ 252 h 380"/>
                <a:gd name="T110" fmla="*/ 282 w 336"/>
                <a:gd name="T111" fmla="*/ 249 h 380"/>
                <a:gd name="T112" fmla="*/ 303 w 336"/>
                <a:gd name="T113" fmla="*/ 249 h 380"/>
                <a:gd name="T114" fmla="*/ 303 w 336"/>
                <a:gd name="T115" fmla="*/ 27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80">
                  <a:moveTo>
                    <a:pt x="214" y="48"/>
                  </a:moveTo>
                  <a:cubicBezTo>
                    <a:pt x="214" y="74"/>
                    <a:pt x="193" y="95"/>
                    <a:pt x="167" y="95"/>
                  </a:cubicBezTo>
                  <a:lnTo>
                    <a:pt x="119" y="95"/>
                  </a:lnTo>
                  <a:cubicBezTo>
                    <a:pt x="93" y="95"/>
                    <a:pt x="72" y="74"/>
                    <a:pt x="72" y="48"/>
                  </a:cubicBezTo>
                  <a:cubicBezTo>
                    <a:pt x="72" y="21"/>
                    <a:pt x="93" y="0"/>
                    <a:pt x="119" y="0"/>
                  </a:cubicBezTo>
                  <a:lnTo>
                    <a:pt x="167" y="0"/>
                  </a:lnTo>
                  <a:cubicBezTo>
                    <a:pt x="193" y="0"/>
                    <a:pt x="214" y="21"/>
                    <a:pt x="214" y="48"/>
                  </a:cubicBezTo>
                  <a:close/>
                  <a:moveTo>
                    <a:pt x="237" y="48"/>
                  </a:moveTo>
                  <a:cubicBezTo>
                    <a:pt x="238" y="51"/>
                    <a:pt x="238" y="55"/>
                    <a:pt x="238" y="59"/>
                  </a:cubicBezTo>
                  <a:cubicBezTo>
                    <a:pt x="238" y="91"/>
                    <a:pt x="211" y="118"/>
                    <a:pt x="179" y="118"/>
                  </a:cubicBezTo>
                  <a:lnTo>
                    <a:pt x="107" y="118"/>
                  </a:lnTo>
                  <a:cubicBezTo>
                    <a:pt x="74" y="118"/>
                    <a:pt x="48" y="91"/>
                    <a:pt x="48" y="59"/>
                  </a:cubicBezTo>
                  <a:cubicBezTo>
                    <a:pt x="48" y="55"/>
                    <a:pt x="48" y="51"/>
                    <a:pt x="49" y="48"/>
                  </a:cubicBezTo>
                  <a:cubicBezTo>
                    <a:pt x="21" y="53"/>
                    <a:pt x="0" y="77"/>
                    <a:pt x="0" y="106"/>
                  </a:cubicBezTo>
                  <a:lnTo>
                    <a:pt x="0" y="320"/>
                  </a:lnTo>
                  <a:cubicBezTo>
                    <a:pt x="0" y="353"/>
                    <a:pt x="27" y="380"/>
                    <a:pt x="60" y="380"/>
                  </a:cubicBezTo>
                  <a:lnTo>
                    <a:pt x="218" y="380"/>
                  </a:lnTo>
                  <a:cubicBezTo>
                    <a:pt x="180" y="363"/>
                    <a:pt x="153" y="326"/>
                    <a:pt x="153" y="282"/>
                  </a:cubicBezTo>
                  <a:cubicBezTo>
                    <a:pt x="153" y="223"/>
                    <a:pt x="201" y="176"/>
                    <a:pt x="260" y="176"/>
                  </a:cubicBezTo>
                  <a:cubicBezTo>
                    <a:pt x="269" y="176"/>
                    <a:pt x="277" y="177"/>
                    <a:pt x="286" y="179"/>
                  </a:cubicBezTo>
                  <a:lnTo>
                    <a:pt x="286" y="106"/>
                  </a:lnTo>
                  <a:cubicBezTo>
                    <a:pt x="286" y="77"/>
                    <a:pt x="265" y="53"/>
                    <a:pt x="237" y="48"/>
                  </a:cubicBezTo>
                  <a:close/>
                  <a:moveTo>
                    <a:pt x="134" y="238"/>
                  </a:moveTo>
                  <a:lnTo>
                    <a:pt x="134" y="238"/>
                  </a:lnTo>
                  <a:lnTo>
                    <a:pt x="60" y="238"/>
                  </a:lnTo>
                  <a:cubicBezTo>
                    <a:pt x="53" y="238"/>
                    <a:pt x="48" y="233"/>
                    <a:pt x="48" y="226"/>
                  </a:cubicBezTo>
                  <a:cubicBezTo>
                    <a:pt x="48" y="219"/>
                    <a:pt x="53" y="214"/>
                    <a:pt x="60" y="214"/>
                  </a:cubicBezTo>
                  <a:lnTo>
                    <a:pt x="134" y="214"/>
                  </a:lnTo>
                  <a:cubicBezTo>
                    <a:pt x="141" y="214"/>
                    <a:pt x="146" y="219"/>
                    <a:pt x="146" y="226"/>
                  </a:cubicBezTo>
                  <a:cubicBezTo>
                    <a:pt x="146" y="233"/>
                    <a:pt x="141" y="238"/>
                    <a:pt x="134" y="238"/>
                  </a:cubicBezTo>
                  <a:close/>
                  <a:moveTo>
                    <a:pt x="158" y="190"/>
                  </a:moveTo>
                  <a:lnTo>
                    <a:pt x="158" y="190"/>
                  </a:lnTo>
                  <a:lnTo>
                    <a:pt x="60" y="190"/>
                  </a:lnTo>
                  <a:cubicBezTo>
                    <a:pt x="53" y="190"/>
                    <a:pt x="48" y="185"/>
                    <a:pt x="48" y="178"/>
                  </a:cubicBezTo>
                  <a:cubicBezTo>
                    <a:pt x="48" y="172"/>
                    <a:pt x="53" y="167"/>
                    <a:pt x="60" y="167"/>
                  </a:cubicBezTo>
                  <a:lnTo>
                    <a:pt x="158" y="167"/>
                  </a:lnTo>
                  <a:cubicBezTo>
                    <a:pt x="164" y="167"/>
                    <a:pt x="170" y="172"/>
                    <a:pt x="170" y="178"/>
                  </a:cubicBezTo>
                  <a:cubicBezTo>
                    <a:pt x="170" y="185"/>
                    <a:pt x="164" y="190"/>
                    <a:pt x="158" y="190"/>
                  </a:cubicBezTo>
                  <a:close/>
                  <a:moveTo>
                    <a:pt x="279" y="208"/>
                  </a:moveTo>
                  <a:cubicBezTo>
                    <a:pt x="273" y="207"/>
                    <a:pt x="267" y="206"/>
                    <a:pt x="260" y="206"/>
                  </a:cubicBezTo>
                  <a:cubicBezTo>
                    <a:pt x="218" y="206"/>
                    <a:pt x="184" y="240"/>
                    <a:pt x="184" y="281"/>
                  </a:cubicBezTo>
                  <a:cubicBezTo>
                    <a:pt x="184" y="318"/>
                    <a:pt x="210" y="348"/>
                    <a:pt x="244" y="356"/>
                  </a:cubicBezTo>
                  <a:cubicBezTo>
                    <a:pt x="249" y="357"/>
                    <a:pt x="255" y="357"/>
                    <a:pt x="260" y="357"/>
                  </a:cubicBezTo>
                  <a:cubicBezTo>
                    <a:pt x="302" y="357"/>
                    <a:pt x="336" y="323"/>
                    <a:pt x="336" y="281"/>
                  </a:cubicBezTo>
                  <a:cubicBezTo>
                    <a:pt x="336" y="246"/>
                    <a:pt x="312" y="216"/>
                    <a:pt x="279" y="208"/>
                  </a:cubicBezTo>
                  <a:close/>
                  <a:moveTo>
                    <a:pt x="303" y="271"/>
                  </a:moveTo>
                  <a:lnTo>
                    <a:pt x="303" y="271"/>
                  </a:lnTo>
                  <a:lnTo>
                    <a:pt x="279" y="295"/>
                  </a:lnTo>
                  <a:lnTo>
                    <a:pt x="260" y="314"/>
                  </a:lnTo>
                  <a:cubicBezTo>
                    <a:pt x="254" y="320"/>
                    <a:pt x="245" y="320"/>
                    <a:pt x="239" y="314"/>
                  </a:cubicBezTo>
                  <a:lnTo>
                    <a:pt x="217" y="292"/>
                  </a:lnTo>
                  <a:cubicBezTo>
                    <a:pt x="211" y="286"/>
                    <a:pt x="211" y="277"/>
                    <a:pt x="217" y="271"/>
                  </a:cubicBezTo>
                  <a:cubicBezTo>
                    <a:pt x="223" y="265"/>
                    <a:pt x="233" y="265"/>
                    <a:pt x="239" y="271"/>
                  </a:cubicBezTo>
                  <a:lnTo>
                    <a:pt x="250" y="281"/>
                  </a:lnTo>
                  <a:lnTo>
                    <a:pt x="279" y="252"/>
                  </a:lnTo>
                  <a:lnTo>
                    <a:pt x="282" y="249"/>
                  </a:lnTo>
                  <a:cubicBezTo>
                    <a:pt x="288" y="243"/>
                    <a:pt x="297" y="243"/>
                    <a:pt x="303" y="249"/>
                  </a:cubicBezTo>
                  <a:cubicBezTo>
                    <a:pt x="309" y="255"/>
                    <a:pt x="309" y="265"/>
                    <a:pt x="303" y="2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grpSp>
      <p:grpSp>
        <p:nvGrpSpPr>
          <p:cNvPr id="17" name="组合 16"/>
          <p:cNvGrpSpPr/>
          <p:nvPr/>
        </p:nvGrpSpPr>
        <p:grpSpPr>
          <a:xfrm>
            <a:off x="2225146" y="513102"/>
            <a:ext cx="472313" cy="484825"/>
            <a:chOff x="3252414" y="-1899592"/>
            <a:chExt cx="1050534" cy="1078364"/>
          </a:xfrm>
        </p:grpSpPr>
        <p:sp>
          <p:nvSpPr>
            <p:cNvPr id="9" name="Oval 7"/>
            <p:cNvSpPr>
              <a:spLocks noChangeArrowheads="1"/>
            </p:cNvSpPr>
            <p:nvPr/>
          </p:nvSpPr>
          <p:spPr bwMode="auto">
            <a:xfrm>
              <a:off x="3252414" y="-1899592"/>
              <a:ext cx="1050534" cy="1078364"/>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13" name="Freeform 11"/>
            <p:cNvSpPr>
              <a:spLocks noEditPoints="1"/>
            </p:cNvSpPr>
            <p:nvPr/>
          </p:nvSpPr>
          <p:spPr bwMode="auto">
            <a:xfrm>
              <a:off x="3450694" y="-1683919"/>
              <a:ext cx="594839" cy="647018"/>
            </a:xfrm>
            <a:custGeom>
              <a:avLst/>
              <a:gdLst>
                <a:gd name="T0" fmla="*/ 136 w 360"/>
                <a:gd name="T1" fmla="*/ 238 h 383"/>
                <a:gd name="T2" fmla="*/ 130 w 360"/>
                <a:gd name="T3" fmla="*/ 217 h 383"/>
                <a:gd name="T4" fmla="*/ 157 w 360"/>
                <a:gd name="T5" fmla="*/ 104 h 383"/>
                <a:gd name="T6" fmla="*/ 187 w 360"/>
                <a:gd name="T7" fmla="*/ 195 h 383"/>
                <a:gd name="T8" fmla="*/ 223 w 360"/>
                <a:gd name="T9" fmla="*/ 90 h 383"/>
                <a:gd name="T10" fmla="*/ 142 w 360"/>
                <a:gd name="T11" fmla="*/ 179 h 383"/>
                <a:gd name="T12" fmla="*/ 136 w 360"/>
                <a:gd name="T13" fmla="*/ 191 h 383"/>
                <a:gd name="T14" fmla="*/ 185 w 360"/>
                <a:gd name="T15" fmla="*/ 220 h 383"/>
                <a:gd name="T16" fmla="*/ 237 w 360"/>
                <a:gd name="T17" fmla="*/ 76 h 383"/>
                <a:gd name="T18" fmla="*/ 240 w 360"/>
                <a:gd name="T19" fmla="*/ 49 h 383"/>
                <a:gd name="T20" fmla="*/ 237 w 360"/>
                <a:gd name="T21" fmla="*/ 76 h 383"/>
                <a:gd name="T22" fmla="*/ 281 w 360"/>
                <a:gd name="T23" fmla="*/ 90 h 383"/>
                <a:gd name="T24" fmla="*/ 253 w 360"/>
                <a:gd name="T25" fmla="*/ 93 h 383"/>
                <a:gd name="T26" fmla="*/ 205 w 360"/>
                <a:gd name="T27" fmla="*/ 64 h 383"/>
                <a:gd name="T28" fmla="*/ 194 w 360"/>
                <a:gd name="T29" fmla="*/ 39 h 383"/>
                <a:gd name="T30" fmla="*/ 205 w 360"/>
                <a:gd name="T31" fmla="*/ 64 h 383"/>
                <a:gd name="T32" fmla="*/ 159 w 360"/>
                <a:gd name="T33" fmla="*/ 48 h 383"/>
                <a:gd name="T34" fmla="*/ 161 w 360"/>
                <a:gd name="T35" fmla="*/ 76 h 383"/>
                <a:gd name="T36" fmla="*/ 264 w 360"/>
                <a:gd name="T37" fmla="*/ 137 h 383"/>
                <a:gd name="T38" fmla="*/ 290 w 360"/>
                <a:gd name="T39" fmla="*/ 125 h 383"/>
                <a:gd name="T40" fmla="*/ 264 w 360"/>
                <a:gd name="T41" fmla="*/ 137 h 383"/>
                <a:gd name="T42" fmla="*/ 132 w 360"/>
                <a:gd name="T43" fmla="*/ 196 h 383"/>
                <a:gd name="T44" fmla="*/ 126 w 360"/>
                <a:gd name="T45" fmla="*/ 208 h 383"/>
                <a:gd name="T46" fmla="*/ 175 w 360"/>
                <a:gd name="T47" fmla="*/ 237 h 383"/>
                <a:gd name="T48" fmla="*/ 131 w 360"/>
                <a:gd name="T49" fmla="*/ 383 h 383"/>
                <a:gd name="T50" fmla="*/ 141 w 360"/>
                <a:gd name="T51" fmla="*/ 22 h 383"/>
                <a:gd name="T52" fmla="*/ 342 w 360"/>
                <a:gd name="T53" fmla="*/ 109 h 383"/>
                <a:gd name="T54" fmla="*/ 345 w 360"/>
                <a:gd name="T55" fmla="*/ 167 h 383"/>
                <a:gd name="T56" fmla="*/ 356 w 360"/>
                <a:gd name="T57" fmla="*/ 240 h 383"/>
                <a:gd name="T58" fmla="*/ 343 w 360"/>
                <a:gd name="T59" fmla="*/ 301 h 383"/>
                <a:gd name="T60" fmla="*/ 269 w 360"/>
                <a:gd name="T61" fmla="*/ 318 h 383"/>
                <a:gd name="T62" fmla="*/ 131 w 360"/>
                <a:gd name="T6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83">
                  <a:moveTo>
                    <a:pt x="130" y="217"/>
                  </a:moveTo>
                  <a:cubicBezTo>
                    <a:pt x="126" y="224"/>
                    <a:pt x="129" y="234"/>
                    <a:pt x="136" y="238"/>
                  </a:cubicBezTo>
                  <a:cubicBezTo>
                    <a:pt x="143" y="242"/>
                    <a:pt x="151" y="241"/>
                    <a:pt x="156" y="236"/>
                  </a:cubicBezTo>
                  <a:lnTo>
                    <a:pt x="130" y="217"/>
                  </a:lnTo>
                  <a:close/>
                  <a:moveTo>
                    <a:pt x="223" y="90"/>
                  </a:moveTo>
                  <a:cubicBezTo>
                    <a:pt x="199" y="76"/>
                    <a:pt x="170" y="83"/>
                    <a:pt x="157" y="104"/>
                  </a:cubicBezTo>
                  <a:cubicBezTo>
                    <a:pt x="144" y="127"/>
                    <a:pt x="161" y="151"/>
                    <a:pt x="149" y="174"/>
                  </a:cubicBezTo>
                  <a:lnTo>
                    <a:pt x="187" y="195"/>
                  </a:lnTo>
                  <a:cubicBezTo>
                    <a:pt x="201" y="174"/>
                    <a:pt x="231" y="176"/>
                    <a:pt x="243" y="154"/>
                  </a:cubicBezTo>
                  <a:cubicBezTo>
                    <a:pt x="256" y="132"/>
                    <a:pt x="247" y="104"/>
                    <a:pt x="223" y="90"/>
                  </a:cubicBezTo>
                  <a:close/>
                  <a:moveTo>
                    <a:pt x="183" y="209"/>
                  </a:moveTo>
                  <a:lnTo>
                    <a:pt x="142" y="179"/>
                  </a:lnTo>
                  <a:cubicBezTo>
                    <a:pt x="139" y="176"/>
                    <a:pt x="135" y="177"/>
                    <a:pt x="133" y="181"/>
                  </a:cubicBezTo>
                  <a:cubicBezTo>
                    <a:pt x="132" y="184"/>
                    <a:pt x="132" y="188"/>
                    <a:pt x="136" y="191"/>
                  </a:cubicBezTo>
                  <a:lnTo>
                    <a:pt x="176" y="221"/>
                  </a:lnTo>
                  <a:cubicBezTo>
                    <a:pt x="179" y="224"/>
                    <a:pt x="183" y="223"/>
                    <a:pt x="185" y="220"/>
                  </a:cubicBezTo>
                  <a:cubicBezTo>
                    <a:pt x="187" y="216"/>
                    <a:pt x="186" y="212"/>
                    <a:pt x="183" y="209"/>
                  </a:cubicBezTo>
                  <a:close/>
                  <a:moveTo>
                    <a:pt x="237" y="76"/>
                  </a:moveTo>
                  <a:lnTo>
                    <a:pt x="250" y="54"/>
                  </a:lnTo>
                  <a:lnTo>
                    <a:pt x="240" y="49"/>
                  </a:lnTo>
                  <a:lnTo>
                    <a:pt x="227" y="70"/>
                  </a:lnTo>
                  <a:lnTo>
                    <a:pt x="237" y="76"/>
                  </a:lnTo>
                  <a:close/>
                  <a:moveTo>
                    <a:pt x="259" y="103"/>
                  </a:moveTo>
                  <a:lnTo>
                    <a:pt x="281" y="90"/>
                  </a:lnTo>
                  <a:lnTo>
                    <a:pt x="275" y="80"/>
                  </a:lnTo>
                  <a:lnTo>
                    <a:pt x="253" y="93"/>
                  </a:lnTo>
                  <a:lnTo>
                    <a:pt x="259" y="103"/>
                  </a:lnTo>
                  <a:close/>
                  <a:moveTo>
                    <a:pt x="205" y="64"/>
                  </a:moveTo>
                  <a:lnTo>
                    <a:pt x="205" y="39"/>
                  </a:lnTo>
                  <a:lnTo>
                    <a:pt x="194" y="39"/>
                  </a:lnTo>
                  <a:lnTo>
                    <a:pt x="194" y="64"/>
                  </a:lnTo>
                  <a:lnTo>
                    <a:pt x="205" y="64"/>
                  </a:lnTo>
                  <a:close/>
                  <a:moveTo>
                    <a:pt x="172" y="70"/>
                  </a:moveTo>
                  <a:lnTo>
                    <a:pt x="159" y="48"/>
                  </a:lnTo>
                  <a:lnTo>
                    <a:pt x="149" y="54"/>
                  </a:lnTo>
                  <a:lnTo>
                    <a:pt x="161" y="76"/>
                  </a:lnTo>
                  <a:lnTo>
                    <a:pt x="172" y="70"/>
                  </a:lnTo>
                  <a:close/>
                  <a:moveTo>
                    <a:pt x="264" y="137"/>
                  </a:moveTo>
                  <a:lnTo>
                    <a:pt x="290" y="137"/>
                  </a:lnTo>
                  <a:lnTo>
                    <a:pt x="290" y="125"/>
                  </a:lnTo>
                  <a:lnTo>
                    <a:pt x="264" y="125"/>
                  </a:lnTo>
                  <a:lnTo>
                    <a:pt x="264" y="137"/>
                  </a:lnTo>
                  <a:close/>
                  <a:moveTo>
                    <a:pt x="173" y="227"/>
                  </a:moveTo>
                  <a:lnTo>
                    <a:pt x="132" y="196"/>
                  </a:lnTo>
                  <a:cubicBezTo>
                    <a:pt x="129" y="194"/>
                    <a:pt x="125" y="195"/>
                    <a:pt x="123" y="198"/>
                  </a:cubicBezTo>
                  <a:cubicBezTo>
                    <a:pt x="122" y="201"/>
                    <a:pt x="122" y="206"/>
                    <a:pt x="126" y="208"/>
                  </a:cubicBezTo>
                  <a:lnTo>
                    <a:pt x="166" y="239"/>
                  </a:lnTo>
                  <a:cubicBezTo>
                    <a:pt x="169" y="241"/>
                    <a:pt x="173" y="240"/>
                    <a:pt x="175" y="237"/>
                  </a:cubicBezTo>
                  <a:cubicBezTo>
                    <a:pt x="177" y="234"/>
                    <a:pt x="176" y="229"/>
                    <a:pt x="173" y="227"/>
                  </a:cubicBezTo>
                  <a:close/>
                  <a:moveTo>
                    <a:pt x="131" y="383"/>
                  </a:moveTo>
                  <a:cubicBezTo>
                    <a:pt x="136" y="353"/>
                    <a:pt x="136" y="321"/>
                    <a:pt x="127" y="293"/>
                  </a:cubicBezTo>
                  <a:cubicBezTo>
                    <a:pt x="0" y="221"/>
                    <a:pt x="34" y="56"/>
                    <a:pt x="141" y="22"/>
                  </a:cubicBezTo>
                  <a:cubicBezTo>
                    <a:pt x="197" y="0"/>
                    <a:pt x="274" y="13"/>
                    <a:pt x="323" y="63"/>
                  </a:cubicBezTo>
                  <a:cubicBezTo>
                    <a:pt x="360" y="99"/>
                    <a:pt x="342" y="109"/>
                    <a:pt x="342" y="109"/>
                  </a:cubicBezTo>
                  <a:lnTo>
                    <a:pt x="334" y="113"/>
                  </a:lnTo>
                  <a:cubicBezTo>
                    <a:pt x="339" y="131"/>
                    <a:pt x="346" y="162"/>
                    <a:pt x="345" y="167"/>
                  </a:cubicBezTo>
                  <a:cubicBezTo>
                    <a:pt x="344" y="173"/>
                    <a:pt x="337" y="179"/>
                    <a:pt x="337" y="179"/>
                  </a:cubicBezTo>
                  <a:lnTo>
                    <a:pt x="356" y="240"/>
                  </a:lnTo>
                  <a:lnTo>
                    <a:pt x="339" y="246"/>
                  </a:lnTo>
                  <a:cubicBezTo>
                    <a:pt x="343" y="266"/>
                    <a:pt x="345" y="282"/>
                    <a:pt x="343" y="301"/>
                  </a:cubicBezTo>
                  <a:cubicBezTo>
                    <a:pt x="343" y="305"/>
                    <a:pt x="332" y="314"/>
                    <a:pt x="323" y="315"/>
                  </a:cubicBezTo>
                  <a:lnTo>
                    <a:pt x="269" y="318"/>
                  </a:lnTo>
                  <a:lnTo>
                    <a:pt x="272" y="383"/>
                  </a:lnTo>
                  <a:lnTo>
                    <a:pt x="131" y="3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grpSp>
      <p:grpSp>
        <p:nvGrpSpPr>
          <p:cNvPr id="18" name="组合 17"/>
          <p:cNvGrpSpPr/>
          <p:nvPr/>
        </p:nvGrpSpPr>
        <p:grpSpPr>
          <a:xfrm>
            <a:off x="2828795" y="513102"/>
            <a:ext cx="473877" cy="484825"/>
            <a:chOff x="4553407" y="-1899592"/>
            <a:chExt cx="1054013" cy="1078364"/>
          </a:xfrm>
        </p:grpSpPr>
        <p:sp>
          <p:nvSpPr>
            <p:cNvPr id="10" name="Oval 8"/>
            <p:cNvSpPr>
              <a:spLocks noChangeArrowheads="1"/>
            </p:cNvSpPr>
            <p:nvPr/>
          </p:nvSpPr>
          <p:spPr bwMode="auto">
            <a:xfrm>
              <a:off x="4553407" y="-1899592"/>
              <a:ext cx="1054013" cy="1078364"/>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sp>
          <p:nvSpPr>
            <p:cNvPr id="14" name="Freeform 12"/>
            <p:cNvSpPr>
              <a:spLocks noEditPoints="1"/>
            </p:cNvSpPr>
            <p:nvPr/>
          </p:nvSpPr>
          <p:spPr bwMode="auto">
            <a:xfrm>
              <a:off x="4824737" y="-1683919"/>
              <a:ext cx="594839" cy="650497"/>
            </a:xfrm>
            <a:custGeom>
              <a:avLst/>
              <a:gdLst>
                <a:gd name="T0" fmla="*/ 108 w 360"/>
                <a:gd name="T1" fmla="*/ 59 h 384"/>
                <a:gd name="T2" fmla="*/ 236 w 360"/>
                <a:gd name="T3" fmla="*/ 43 h 384"/>
                <a:gd name="T4" fmla="*/ 190 w 360"/>
                <a:gd name="T5" fmla="*/ 26 h 384"/>
                <a:gd name="T6" fmla="*/ 138 w 360"/>
                <a:gd name="T7" fmla="*/ 26 h 384"/>
                <a:gd name="T8" fmla="*/ 92 w 360"/>
                <a:gd name="T9" fmla="*/ 43 h 384"/>
                <a:gd name="T10" fmla="*/ 296 w 360"/>
                <a:gd name="T11" fmla="*/ 332 h 384"/>
                <a:gd name="T12" fmla="*/ 301 w 360"/>
                <a:gd name="T13" fmla="*/ 321 h 384"/>
                <a:gd name="T14" fmla="*/ 280 w 360"/>
                <a:gd name="T15" fmla="*/ 249 h 384"/>
                <a:gd name="T16" fmla="*/ 267 w 360"/>
                <a:gd name="T17" fmla="*/ 249 h 384"/>
                <a:gd name="T18" fmla="*/ 267 w 360"/>
                <a:gd name="T19" fmla="*/ 304 h 384"/>
                <a:gd name="T20" fmla="*/ 268 w 360"/>
                <a:gd name="T21" fmla="*/ 306 h 384"/>
                <a:gd name="T22" fmla="*/ 268 w 360"/>
                <a:gd name="T23" fmla="*/ 307 h 384"/>
                <a:gd name="T24" fmla="*/ 269 w 360"/>
                <a:gd name="T25" fmla="*/ 308 h 384"/>
                <a:gd name="T26" fmla="*/ 343 w 360"/>
                <a:gd name="T27" fmla="*/ 253 h 384"/>
                <a:gd name="T28" fmla="*/ 274 w 360"/>
                <a:gd name="T29" fmla="*/ 217 h 384"/>
                <a:gd name="T30" fmla="*/ 258 w 360"/>
                <a:gd name="T31" fmla="*/ 382 h 384"/>
                <a:gd name="T32" fmla="*/ 356 w 360"/>
                <a:gd name="T33" fmla="*/ 316 h 384"/>
                <a:gd name="T34" fmla="*/ 343 w 360"/>
                <a:gd name="T35" fmla="*/ 313 h 384"/>
                <a:gd name="T36" fmla="*/ 274 w 360"/>
                <a:gd name="T37" fmla="*/ 371 h 384"/>
                <a:gd name="T38" fmla="*/ 205 w 360"/>
                <a:gd name="T39" fmla="*/ 287 h 384"/>
                <a:gd name="T40" fmla="*/ 287 w 360"/>
                <a:gd name="T41" fmla="*/ 231 h 384"/>
                <a:gd name="T42" fmla="*/ 343 w 360"/>
                <a:gd name="T43" fmla="*/ 313 h 384"/>
                <a:gd name="T44" fmla="*/ 121 w 360"/>
                <a:gd name="T45" fmla="*/ 313 h 384"/>
                <a:gd name="T46" fmla="*/ 206 w 360"/>
                <a:gd name="T47" fmla="*/ 228 h 384"/>
                <a:gd name="T48" fmla="*/ 224 w 360"/>
                <a:gd name="T49" fmla="*/ 215 h 384"/>
                <a:gd name="T50" fmla="*/ 311 w 360"/>
                <a:gd name="T51" fmla="*/ 130 h 384"/>
                <a:gd name="T52" fmla="*/ 314 w 360"/>
                <a:gd name="T53" fmla="*/ 210 h 384"/>
                <a:gd name="T54" fmla="*/ 328 w 360"/>
                <a:gd name="T55" fmla="*/ 215 h 384"/>
                <a:gd name="T56" fmla="*/ 328 w 360"/>
                <a:gd name="T57" fmla="*/ 88 h 384"/>
                <a:gd name="T58" fmla="*/ 17 w 360"/>
                <a:gd name="T59" fmla="*/ 71 h 384"/>
                <a:gd name="T60" fmla="*/ 0 w 360"/>
                <a:gd name="T61" fmla="*/ 134 h 384"/>
                <a:gd name="T62" fmla="*/ 0 w 360"/>
                <a:gd name="T63" fmla="*/ 228 h 384"/>
                <a:gd name="T64" fmla="*/ 0 w 360"/>
                <a:gd name="T65" fmla="*/ 319 h 384"/>
                <a:gd name="T66" fmla="*/ 181 w 360"/>
                <a:gd name="T67" fmla="*/ 336 h 384"/>
                <a:gd name="T68" fmla="*/ 14 w 360"/>
                <a:gd name="T69" fmla="*/ 134 h 384"/>
                <a:gd name="T70" fmla="*/ 17 w 360"/>
                <a:gd name="T71" fmla="*/ 130 h 384"/>
                <a:gd name="T72" fmla="*/ 107 w 360"/>
                <a:gd name="T73" fmla="*/ 215 h 384"/>
                <a:gd name="T74" fmla="*/ 14 w 360"/>
                <a:gd name="T75" fmla="*/ 134 h 384"/>
                <a:gd name="T76" fmla="*/ 107 w 360"/>
                <a:gd name="T77" fmla="*/ 228 h 384"/>
                <a:gd name="T78" fmla="*/ 17 w 360"/>
                <a:gd name="T79" fmla="*/ 313 h 384"/>
                <a:gd name="T80" fmla="*/ 14 w 360"/>
                <a:gd name="T81" fmla="*/ 228 h 384"/>
                <a:gd name="T82" fmla="*/ 121 w 360"/>
                <a:gd name="T83" fmla="*/ 215 h 384"/>
                <a:gd name="T84" fmla="*/ 121 w 360"/>
                <a:gd name="T85" fmla="*/ 130 h 384"/>
                <a:gd name="T86" fmla="*/ 210 w 360"/>
                <a:gd name="T87" fmla="*/ 215 h 384"/>
                <a:gd name="T88" fmla="*/ 217 w 360"/>
                <a:gd name="T89" fmla="*/ 88 h 384"/>
                <a:gd name="T90" fmla="*/ 229 w 360"/>
                <a:gd name="T91" fmla="*/ 100 h 384"/>
                <a:gd name="T92" fmla="*/ 205 w 360"/>
                <a:gd name="T93" fmla="*/ 100 h 384"/>
                <a:gd name="T94" fmla="*/ 114 w 360"/>
                <a:gd name="T95" fmla="*/ 88 h 384"/>
                <a:gd name="T96" fmla="*/ 126 w 360"/>
                <a:gd name="T97" fmla="*/ 100 h 384"/>
                <a:gd name="T98" fmla="*/ 103 w 360"/>
                <a:gd name="T99" fmla="*/ 10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84">
                  <a:moveTo>
                    <a:pt x="92" y="43"/>
                  </a:moveTo>
                  <a:cubicBezTo>
                    <a:pt x="92" y="52"/>
                    <a:pt x="100" y="59"/>
                    <a:pt x="108" y="59"/>
                  </a:cubicBezTo>
                  <a:lnTo>
                    <a:pt x="220" y="59"/>
                  </a:lnTo>
                  <a:cubicBezTo>
                    <a:pt x="229" y="59"/>
                    <a:pt x="236" y="52"/>
                    <a:pt x="236" y="43"/>
                  </a:cubicBezTo>
                  <a:cubicBezTo>
                    <a:pt x="236" y="34"/>
                    <a:pt x="229" y="26"/>
                    <a:pt x="220" y="26"/>
                  </a:cubicBezTo>
                  <a:lnTo>
                    <a:pt x="190" y="26"/>
                  </a:lnTo>
                  <a:cubicBezTo>
                    <a:pt x="190" y="12"/>
                    <a:pt x="179" y="0"/>
                    <a:pt x="164" y="0"/>
                  </a:cubicBezTo>
                  <a:cubicBezTo>
                    <a:pt x="150" y="0"/>
                    <a:pt x="138" y="12"/>
                    <a:pt x="138" y="26"/>
                  </a:cubicBezTo>
                  <a:lnTo>
                    <a:pt x="108" y="26"/>
                  </a:lnTo>
                  <a:cubicBezTo>
                    <a:pt x="100" y="26"/>
                    <a:pt x="92" y="34"/>
                    <a:pt x="92" y="43"/>
                  </a:cubicBezTo>
                  <a:close/>
                  <a:moveTo>
                    <a:pt x="292" y="330"/>
                  </a:moveTo>
                  <a:cubicBezTo>
                    <a:pt x="293" y="332"/>
                    <a:pt x="295" y="332"/>
                    <a:pt x="296" y="332"/>
                  </a:cubicBezTo>
                  <a:cubicBezTo>
                    <a:pt x="298" y="332"/>
                    <a:pt x="300" y="332"/>
                    <a:pt x="301" y="330"/>
                  </a:cubicBezTo>
                  <a:cubicBezTo>
                    <a:pt x="304" y="328"/>
                    <a:pt x="304" y="323"/>
                    <a:pt x="301" y="321"/>
                  </a:cubicBezTo>
                  <a:lnTo>
                    <a:pt x="280" y="300"/>
                  </a:lnTo>
                  <a:lnTo>
                    <a:pt x="280" y="249"/>
                  </a:lnTo>
                  <a:cubicBezTo>
                    <a:pt x="280" y="245"/>
                    <a:pt x="278" y="242"/>
                    <a:pt x="274" y="242"/>
                  </a:cubicBezTo>
                  <a:cubicBezTo>
                    <a:pt x="270" y="242"/>
                    <a:pt x="267" y="245"/>
                    <a:pt x="267" y="249"/>
                  </a:cubicBezTo>
                  <a:lnTo>
                    <a:pt x="267" y="303"/>
                  </a:lnTo>
                  <a:cubicBezTo>
                    <a:pt x="267" y="303"/>
                    <a:pt x="267" y="304"/>
                    <a:pt x="267" y="304"/>
                  </a:cubicBezTo>
                  <a:cubicBezTo>
                    <a:pt x="267" y="305"/>
                    <a:pt x="267" y="305"/>
                    <a:pt x="267" y="305"/>
                  </a:cubicBezTo>
                  <a:cubicBezTo>
                    <a:pt x="267" y="305"/>
                    <a:pt x="268" y="305"/>
                    <a:pt x="268" y="306"/>
                  </a:cubicBezTo>
                  <a:cubicBezTo>
                    <a:pt x="268" y="306"/>
                    <a:pt x="268" y="306"/>
                    <a:pt x="268" y="306"/>
                  </a:cubicBezTo>
                  <a:cubicBezTo>
                    <a:pt x="268" y="306"/>
                    <a:pt x="268" y="307"/>
                    <a:pt x="268" y="307"/>
                  </a:cubicBezTo>
                  <a:cubicBezTo>
                    <a:pt x="268" y="307"/>
                    <a:pt x="269" y="307"/>
                    <a:pt x="269" y="308"/>
                  </a:cubicBezTo>
                  <a:cubicBezTo>
                    <a:pt x="269" y="308"/>
                    <a:pt x="269" y="308"/>
                    <a:pt x="269" y="308"/>
                  </a:cubicBezTo>
                  <a:lnTo>
                    <a:pt x="292" y="330"/>
                  </a:lnTo>
                  <a:close/>
                  <a:moveTo>
                    <a:pt x="343" y="253"/>
                  </a:moveTo>
                  <a:cubicBezTo>
                    <a:pt x="330" y="235"/>
                    <a:pt x="311" y="222"/>
                    <a:pt x="289" y="218"/>
                  </a:cubicBezTo>
                  <a:cubicBezTo>
                    <a:pt x="284" y="217"/>
                    <a:pt x="279" y="217"/>
                    <a:pt x="274" y="217"/>
                  </a:cubicBezTo>
                  <a:cubicBezTo>
                    <a:pt x="234" y="217"/>
                    <a:pt x="199" y="245"/>
                    <a:pt x="192" y="285"/>
                  </a:cubicBezTo>
                  <a:cubicBezTo>
                    <a:pt x="183" y="330"/>
                    <a:pt x="213" y="373"/>
                    <a:pt x="258" y="382"/>
                  </a:cubicBezTo>
                  <a:cubicBezTo>
                    <a:pt x="263" y="383"/>
                    <a:pt x="269" y="384"/>
                    <a:pt x="274" y="384"/>
                  </a:cubicBezTo>
                  <a:cubicBezTo>
                    <a:pt x="314" y="384"/>
                    <a:pt x="348" y="355"/>
                    <a:pt x="356" y="316"/>
                  </a:cubicBezTo>
                  <a:cubicBezTo>
                    <a:pt x="360" y="294"/>
                    <a:pt x="355" y="272"/>
                    <a:pt x="343" y="253"/>
                  </a:cubicBezTo>
                  <a:close/>
                  <a:moveTo>
                    <a:pt x="343" y="313"/>
                  </a:moveTo>
                  <a:lnTo>
                    <a:pt x="343" y="313"/>
                  </a:lnTo>
                  <a:cubicBezTo>
                    <a:pt x="337" y="347"/>
                    <a:pt x="308" y="371"/>
                    <a:pt x="274" y="371"/>
                  </a:cubicBezTo>
                  <a:cubicBezTo>
                    <a:pt x="269" y="371"/>
                    <a:pt x="265" y="370"/>
                    <a:pt x="261" y="369"/>
                  </a:cubicBezTo>
                  <a:cubicBezTo>
                    <a:pt x="222" y="362"/>
                    <a:pt x="197" y="325"/>
                    <a:pt x="205" y="287"/>
                  </a:cubicBezTo>
                  <a:cubicBezTo>
                    <a:pt x="211" y="254"/>
                    <a:pt x="240" y="230"/>
                    <a:pt x="274" y="230"/>
                  </a:cubicBezTo>
                  <a:cubicBezTo>
                    <a:pt x="278" y="230"/>
                    <a:pt x="283" y="230"/>
                    <a:pt x="287" y="231"/>
                  </a:cubicBezTo>
                  <a:cubicBezTo>
                    <a:pt x="306" y="234"/>
                    <a:pt x="322" y="245"/>
                    <a:pt x="332" y="261"/>
                  </a:cubicBezTo>
                  <a:cubicBezTo>
                    <a:pt x="343" y="276"/>
                    <a:pt x="347" y="295"/>
                    <a:pt x="343" y="313"/>
                  </a:cubicBezTo>
                  <a:close/>
                  <a:moveTo>
                    <a:pt x="176" y="313"/>
                  </a:moveTo>
                  <a:lnTo>
                    <a:pt x="121" y="313"/>
                  </a:lnTo>
                  <a:lnTo>
                    <a:pt x="121" y="228"/>
                  </a:lnTo>
                  <a:lnTo>
                    <a:pt x="206" y="228"/>
                  </a:lnTo>
                  <a:cubicBezTo>
                    <a:pt x="211" y="223"/>
                    <a:pt x="217" y="218"/>
                    <a:pt x="224" y="215"/>
                  </a:cubicBezTo>
                  <a:lnTo>
                    <a:pt x="224" y="215"/>
                  </a:lnTo>
                  <a:lnTo>
                    <a:pt x="224" y="130"/>
                  </a:lnTo>
                  <a:lnTo>
                    <a:pt x="311" y="130"/>
                  </a:lnTo>
                  <a:cubicBezTo>
                    <a:pt x="313" y="130"/>
                    <a:pt x="314" y="132"/>
                    <a:pt x="314" y="134"/>
                  </a:cubicBezTo>
                  <a:lnTo>
                    <a:pt x="314" y="210"/>
                  </a:lnTo>
                  <a:cubicBezTo>
                    <a:pt x="319" y="212"/>
                    <a:pt x="324" y="215"/>
                    <a:pt x="328" y="217"/>
                  </a:cubicBezTo>
                  <a:lnTo>
                    <a:pt x="328" y="215"/>
                  </a:lnTo>
                  <a:lnTo>
                    <a:pt x="328" y="134"/>
                  </a:lnTo>
                  <a:lnTo>
                    <a:pt x="328" y="88"/>
                  </a:lnTo>
                  <a:cubicBezTo>
                    <a:pt x="328" y="79"/>
                    <a:pt x="320" y="71"/>
                    <a:pt x="311" y="71"/>
                  </a:cubicBezTo>
                  <a:lnTo>
                    <a:pt x="17" y="71"/>
                  </a:lnTo>
                  <a:cubicBezTo>
                    <a:pt x="8" y="71"/>
                    <a:pt x="0" y="79"/>
                    <a:pt x="0" y="88"/>
                  </a:cubicBezTo>
                  <a:lnTo>
                    <a:pt x="0" y="134"/>
                  </a:lnTo>
                  <a:lnTo>
                    <a:pt x="0" y="215"/>
                  </a:lnTo>
                  <a:lnTo>
                    <a:pt x="0" y="228"/>
                  </a:lnTo>
                  <a:lnTo>
                    <a:pt x="0" y="309"/>
                  </a:lnTo>
                  <a:lnTo>
                    <a:pt x="0" y="319"/>
                  </a:lnTo>
                  <a:cubicBezTo>
                    <a:pt x="0" y="329"/>
                    <a:pt x="8" y="336"/>
                    <a:pt x="17" y="336"/>
                  </a:cubicBezTo>
                  <a:lnTo>
                    <a:pt x="181" y="336"/>
                  </a:lnTo>
                  <a:cubicBezTo>
                    <a:pt x="179" y="329"/>
                    <a:pt x="177" y="321"/>
                    <a:pt x="176" y="313"/>
                  </a:cubicBezTo>
                  <a:close/>
                  <a:moveTo>
                    <a:pt x="14" y="134"/>
                  </a:moveTo>
                  <a:lnTo>
                    <a:pt x="14" y="134"/>
                  </a:lnTo>
                  <a:cubicBezTo>
                    <a:pt x="14" y="132"/>
                    <a:pt x="15" y="130"/>
                    <a:pt x="17" y="130"/>
                  </a:cubicBezTo>
                  <a:lnTo>
                    <a:pt x="107" y="130"/>
                  </a:lnTo>
                  <a:lnTo>
                    <a:pt x="107" y="215"/>
                  </a:lnTo>
                  <a:lnTo>
                    <a:pt x="14" y="215"/>
                  </a:lnTo>
                  <a:lnTo>
                    <a:pt x="14" y="134"/>
                  </a:lnTo>
                  <a:close/>
                  <a:moveTo>
                    <a:pt x="107" y="228"/>
                  </a:moveTo>
                  <a:lnTo>
                    <a:pt x="107" y="228"/>
                  </a:lnTo>
                  <a:lnTo>
                    <a:pt x="107" y="313"/>
                  </a:lnTo>
                  <a:lnTo>
                    <a:pt x="17" y="313"/>
                  </a:lnTo>
                  <a:cubicBezTo>
                    <a:pt x="15" y="313"/>
                    <a:pt x="14" y="311"/>
                    <a:pt x="14" y="309"/>
                  </a:cubicBezTo>
                  <a:lnTo>
                    <a:pt x="14" y="228"/>
                  </a:lnTo>
                  <a:lnTo>
                    <a:pt x="107" y="228"/>
                  </a:lnTo>
                  <a:close/>
                  <a:moveTo>
                    <a:pt x="121" y="215"/>
                  </a:moveTo>
                  <a:lnTo>
                    <a:pt x="121" y="215"/>
                  </a:lnTo>
                  <a:lnTo>
                    <a:pt x="121" y="130"/>
                  </a:lnTo>
                  <a:lnTo>
                    <a:pt x="210" y="130"/>
                  </a:lnTo>
                  <a:lnTo>
                    <a:pt x="210" y="215"/>
                  </a:lnTo>
                  <a:lnTo>
                    <a:pt x="121" y="215"/>
                  </a:lnTo>
                  <a:close/>
                  <a:moveTo>
                    <a:pt x="217" y="88"/>
                  </a:moveTo>
                  <a:lnTo>
                    <a:pt x="217" y="88"/>
                  </a:lnTo>
                  <a:cubicBezTo>
                    <a:pt x="223" y="88"/>
                    <a:pt x="229" y="94"/>
                    <a:pt x="229" y="100"/>
                  </a:cubicBezTo>
                  <a:cubicBezTo>
                    <a:pt x="229" y="106"/>
                    <a:pt x="223" y="111"/>
                    <a:pt x="217" y="111"/>
                  </a:cubicBezTo>
                  <a:cubicBezTo>
                    <a:pt x="211" y="111"/>
                    <a:pt x="205" y="106"/>
                    <a:pt x="205" y="100"/>
                  </a:cubicBezTo>
                  <a:cubicBezTo>
                    <a:pt x="205" y="94"/>
                    <a:pt x="211" y="88"/>
                    <a:pt x="217" y="88"/>
                  </a:cubicBezTo>
                  <a:close/>
                  <a:moveTo>
                    <a:pt x="114" y="88"/>
                  </a:moveTo>
                  <a:lnTo>
                    <a:pt x="114" y="88"/>
                  </a:lnTo>
                  <a:cubicBezTo>
                    <a:pt x="120" y="88"/>
                    <a:pt x="126" y="94"/>
                    <a:pt x="126" y="100"/>
                  </a:cubicBezTo>
                  <a:cubicBezTo>
                    <a:pt x="126" y="106"/>
                    <a:pt x="120" y="111"/>
                    <a:pt x="114" y="111"/>
                  </a:cubicBezTo>
                  <a:cubicBezTo>
                    <a:pt x="108" y="111"/>
                    <a:pt x="103" y="106"/>
                    <a:pt x="103" y="100"/>
                  </a:cubicBezTo>
                  <a:cubicBezTo>
                    <a:pt x="103" y="94"/>
                    <a:pt x="108" y="88"/>
                    <a:pt x="114" y="8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grpSp>
      <p:sp>
        <p:nvSpPr>
          <p:cNvPr id="67" name="Rectangle 3"/>
          <p:cNvSpPr txBox="1">
            <a:spLocks noChangeArrowheads="1"/>
          </p:cNvSpPr>
          <p:nvPr/>
        </p:nvSpPr>
        <p:spPr bwMode="auto">
          <a:xfrm>
            <a:off x="1012319" y="4149423"/>
            <a:ext cx="6419027" cy="1296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6000" dirty="0" smtClean="0">
                <a:solidFill>
                  <a:srgbClr val="294A5A"/>
                </a:solidFill>
                <a:latin typeface="方正兰亭粗黑简体" pitchFamily="2" charset="-122"/>
                <a:ea typeface="方正兰亭粗黑简体" pitchFamily="2" charset="-122"/>
              </a:rPr>
              <a:t>谢谢大家的聆听</a:t>
            </a:r>
            <a:endParaRPr lang="en-US" altLang="zh-CN" sz="6000" dirty="0">
              <a:solidFill>
                <a:srgbClr val="294A5A"/>
              </a:solidFill>
              <a:latin typeface="方正兰亭粗黑简体" pitchFamily="2" charset="-122"/>
              <a:ea typeface="方正兰亭粗黑简体" pitchFamily="2" charset="-122"/>
            </a:endParaRPr>
          </a:p>
        </p:txBody>
      </p:sp>
      <p:sp>
        <p:nvSpPr>
          <p:cNvPr id="69" name="TextBox 68"/>
          <p:cNvSpPr txBox="1"/>
          <p:nvPr/>
        </p:nvSpPr>
        <p:spPr>
          <a:xfrm>
            <a:off x="1027035" y="6228020"/>
            <a:ext cx="3194798" cy="369332"/>
          </a:xfrm>
          <a:prstGeom prst="rect">
            <a:avLst/>
          </a:prstGeom>
          <a:noFill/>
        </p:spPr>
        <p:txBody>
          <a:bodyPr wrap="square" rtlCol="0">
            <a:spAutoFit/>
          </a:bodyPr>
          <a:lstStyle/>
          <a:p>
            <a:r>
              <a:rPr lang="zh-CN" altLang="en-US" b="1" dirty="0" smtClean="0">
                <a:solidFill>
                  <a:srgbClr val="484849"/>
                </a:solidFill>
                <a:latin typeface="微软雅黑"/>
                <a:ea typeface="微软雅黑"/>
              </a:rPr>
              <a:t>财务处</a:t>
            </a:r>
            <a:endParaRPr lang="zh-CN" altLang="en-US" b="1" dirty="0">
              <a:solidFill>
                <a:srgbClr val="484849"/>
              </a:solidFill>
              <a:latin typeface="微软雅黑"/>
              <a:ea typeface="微软雅黑"/>
            </a:endParaRPr>
          </a:p>
        </p:txBody>
      </p:sp>
      <p:sp>
        <p:nvSpPr>
          <p:cNvPr id="70" name="Freeform 9"/>
          <p:cNvSpPr>
            <a:spLocks noEditPoints="1"/>
          </p:cNvSpPr>
          <p:nvPr/>
        </p:nvSpPr>
        <p:spPr bwMode="auto">
          <a:xfrm>
            <a:off x="4293841" y="6217762"/>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484849"/>
              </a:solidFill>
            </a:endParaRPr>
          </a:p>
        </p:txBody>
      </p:sp>
      <p:sp>
        <p:nvSpPr>
          <p:cNvPr id="71" name="Rectangle 4"/>
          <p:cNvSpPr txBox="1">
            <a:spLocks noChangeArrowheads="1"/>
          </p:cNvSpPr>
          <p:nvPr/>
        </p:nvSpPr>
        <p:spPr bwMode="auto">
          <a:xfrm>
            <a:off x="4702961" y="6228020"/>
            <a:ext cx="1899476" cy="3693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zh-CN"/>
            </a:defPPr>
            <a:lvl1pPr>
              <a:defRPr sz="2400" b="1">
                <a:latin typeface="+mj-ea"/>
                <a:ea typeface="+mj-ea"/>
              </a:defRPr>
            </a:lvl1pPr>
          </a:lstStyle>
          <a:p>
            <a:r>
              <a:rPr lang="zh-CN" altLang="en-US" sz="1800" dirty="0" smtClean="0">
                <a:solidFill>
                  <a:srgbClr val="484849"/>
                </a:solidFill>
              </a:rPr>
              <a:t>梁晴</a:t>
            </a:r>
            <a:endParaRPr lang="zh-CN" altLang="en-US" sz="1800" dirty="0">
              <a:solidFill>
                <a:srgbClr val="484849"/>
              </a:solidFill>
            </a:endParaRPr>
          </a:p>
        </p:txBody>
      </p:sp>
      <p:sp>
        <p:nvSpPr>
          <p:cNvPr id="74" name="Freeform 10"/>
          <p:cNvSpPr>
            <a:spLocks noChangeAspect="1" noEditPoints="1"/>
          </p:cNvSpPr>
          <p:nvPr/>
        </p:nvSpPr>
        <p:spPr bwMode="auto">
          <a:xfrm>
            <a:off x="654199" y="6217903"/>
            <a:ext cx="372836" cy="37440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294A5A"/>
              </a:solidFill>
            </a:endParaRPr>
          </a:p>
        </p:txBody>
      </p:sp>
      <p:pic>
        <p:nvPicPr>
          <p:cNvPr id="33" name="图片 3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90469" y="0"/>
            <a:ext cx="5620624" cy="6858000"/>
          </a:xfrm>
          <a:prstGeom prst="rect">
            <a:avLst/>
          </a:prstGeom>
        </p:spPr>
      </p:pic>
    </p:spTree>
    <p:extLst>
      <p:ext uri="{BB962C8B-B14F-4D97-AF65-F5344CB8AC3E}">
        <p14:creationId xmlns:p14="http://schemas.microsoft.com/office/powerpoint/2010/main" xmlns="" val="521639277"/>
      </p:ext>
    </p:extLst>
  </p:cSld>
  <p:clrMapOvr>
    <a:masterClrMapping/>
  </p:clrMapOvr>
  <mc:AlternateContent xmlns:mc="http://schemas.openxmlformats.org/markup-compatibility/2006">
    <mc:Choice xmlns:p14="http://schemas.microsoft.com/office/powerpoint/2010/main" xmlns="" Requires="p14">
      <p:transition spd="slow" p14:dur="2000" advTm="8381">
        <p:blinds dir="vert"/>
      </p:transition>
    </mc:Choice>
    <mc:Fallback>
      <p:transition spd="slow" advTm="838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90"/>
                                          </p:val>
                                        </p:tav>
                                        <p:tav tm="100000">
                                          <p:val>
                                            <p:fltVal val="0"/>
                                          </p:val>
                                        </p:tav>
                                      </p:tavLst>
                                    </p:anim>
                                    <p:animEffect transition="in" filter="fade">
                                      <p:cBhvr>
                                        <p:cTn id="27" dur="500"/>
                                        <p:tgtEl>
                                          <p:spTgt spid="34"/>
                                        </p:tgtEl>
                                      </p:cBhvr>
                                    </p:animEffect>
                                  </p:childTnLst>
                                </p:cTn>
                              </p:par>
                              <p:par>
                                <p:cTn id="28" presetID="31" presetClass="entr" presetSubtype="0" fill="hold" grpId="0" nodeType="withEffect">
                                  <p:stCondLst>
                                    <p:cond delay="10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 calcmode="lin" valueType="num">
                                      <p:cBhvr>
                                        <p:cTn id="32" dur="500" fill="hold"/>
                                        <p:tgtEl>
                                          <p:spTgt spid="35"/>
                                        </p:tgtEl>
                                        <p:attrNameLst>
                                          <p:attrName>style.rotation</p:attrName>
                                        </p:attrNameLst>
                                      </p:cBhvr>
                                      <p:tavLst>
                                        <p:tav tm="0">
                                          <p:val>
                                            <p:fltVal val="90"/>
                                          </p:val>
                                        </p:tav>
                                        <p:tav tm="100000">
                                          <p:val>
                                            <p:fltVal val="0"/>
                                          </p:val>
                                        </p:tav>
                                      </p:tavLst>
                                    </p:anim>
                                    <p:animEffect transition="in" filter="fade">
                                      <p:cBhvr>
                                        <p:cTn id="33" dur="500"/>
                                        <p:tgtEl>
                                          <p:spTgt spid="35"/>
                                        </p:tgtEl>
                                      </p:cBhvr>
                                    </p:animEffect>
                                  </p:childTnLst>
                                </p:cTn>
                              </p:par>
                              <p:par>
                                <p:cTn id="34" presetID="31" presetClass="entr" presetSubtype="0" fill="hold" grpId="0" nodeType="withEffect">
                                  <p:stCondLst>
                                    <p:cond delay="2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 calcmode="lin" valueType="num">
                                      <p:cBhvr>
                                        <p:cTn id="38" dur="500" fill="hold"/>
                                        <p:tgtEl>
                                          <p:spTgt spid="36"/>
                                        </p:tgtEl>
                                        <p:attrNameLst>
                                          <p:attrName>style.rotation</p:attrName>
                                        </p:attrNameLst>
                                      </p:cBhvr>
                                      <p:tavLst>
                                        <p:tav tm="0">
                                          <p:val>
                                            <p:fltVal val="90"/>
                                          </p:val>
                                        </p:tav>
                                        <p:tav tm="100000">
                                          <p:val>
                                            <p:fltVal val="0"/>
                                          </p:val>
                                        </p:tav>
                                      </p:tavLst>
                                    </p:anim>
                                    <p:animEffect transition="in" filter="fade">
                                      <p:cBhvr>
                                        <p:cTn id="39" dur="500"/>
                                        <p:tgtEl>
                                          <p:spTgt spid="36"/>
                                        </p:tgtEl>
                                      </p:cBhvr>
                                    </p:animEffect>
                                  </p:childTnLst>
                                </p:cTn>
                              </p:par>
                              <p:par>
                                <p:cTn id="40" presetID="31" presetClass="entr" presetSubtype="0" fill="hold" grpId="0" nodeType="withEffect">
                                  <p:stCondLst>
                                    <p:cond delay="3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 calcmode="lin" valueType="num">
                                      <p:cBhvr>
                                        <p:cTn id="44" dur="500" fill="hold"/>
                                        <p:tgtEl>
                                          <p:spTgt spid="37"/>
                                        </p:tgtEl>
                                        <p:attrNameLst>
                                          <p:attrName>style.rotation</p:attrName>
                                        </p:attrNameLst>
                                      </p:cBhvr>
                                      <p:tavLst>
                                        <p:tav tm="0">
                                          <p:val>
                                            <p:fltVal val="90"/>
                                          </p:val>
                                        </p:tav>
                                        <p:tav tm="100000">
                                          <p:val>
                                            <p:fltVal val="0"/>
                                          </p:val>
                                        </p:tav>
                                      </p:tavLst>
                                    </p:anim>
                                    <p:animEffect transition="in" filter="fade">
                                      <p:cBhvr>
                                        <p:cTn id="45" dur="500"/>
                                        <p:tgtEl>
                                          <p:spTgt spid="37"/>
                                        </p:tgtEl>
                                      </p:cBhvr>
                                    </p:animEffect>
                                  </p:childTnLst>
                                </p:cTn>
                              </p:par>
                            </p:childTnLst>
                          </p:cTn>
                        </p:par>
                        <p:par>
                          <p:cTn id="46" fill="hold">
                            <p:stCondLst>
                              <p:cond delay="2800"/>
                            </p:stCondLst>
                            <p:childTnLst>
                              <p:par>
                                <p:cTn id="47" presetID="2" presetClass="entr" presetSubtype="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1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20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30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par>
                          <p:cTn id="63" fill="hold">
                            <p:stCondLst>
                              <p:cond delay="3600"/>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67"/>
                                        </p:tgtEl>
                                        <p:attrNameLst>
                                          <p:attrName>style.visibility</p:attrName>
                                        </p:attrNameLst>
                                      </p:cBhvr>
                                      <p:to>
                                        <p:strVal val="visible"/>
                                      </p:to>
                                    </p:set>
                                    <p:anim by="(-#ppt_w*2)" calcmode="lin" valueType="num">
                                      <p:cBhvr rctx="PPT">
                                        <p:cTn id="66" dur="500" autoRev="1" fill="hold">
                                          <p:stCondLst>
                                            <p:cond delay="0"/>
                                          </p:stCondLst>
                                        </p:cTn>
                                        <p:tgtEl>
                                          <p:spTgt spid="67"/>
                                        </p:tgtEl>
                                        <p:attrNameLst>
                                          <p:attrName>ppt_w</p:attrName>
                                        </p:attrNameLst>
                                      </p:cBhvr>
                                    </p:anim>
                                    <p:anim by="(#ppt_w*0.50)" calcmode="lin" valueType="num">
                                      <p:cBhvr>
                                        <p:cTn id="67" dur="500" decel="50000" autoRev="1" fill="hold">
                                          <p:stCondLst>
                                            <p:cond delay="0"/>
                                          </p:stCondLst>
                                        </p:cTn>
                                        <p:tgtEl>
                                          <p:spTgt spid="67"/>
                                        </p:tgtEl>
                                        <p:attrNameLst>
                                          <p:attrName>ppt_x</p:attrName>
                                        </p:attrNameLst>
                                      </p:cBhvr>
                                    </p:anim>
                                    <p:anim from="(-#ppt_h/2)" to="(#ppt_y)" calcmode="lin" valueType="num">
                                      <p:cBhvr>
                                        <p:cTn id="68" dur="1000" fill="hold">
                                          <p:stCondLst>
                                            <p:cond delay="0"/>
                                          </p:stCondLst>
                                        </p:cTn>
                                        <p:tgtEl>
                                          <p:spTgt spid="67"/>
                                        </p:tgtEl>
                                        <p:attrNameLst>
                                          <p:attrName>ppt_y</p:attrName>
                                        </p:attrNameLst>
                                      </p:cBhvr>
                                    </p:anim>
                                    <p:animRot by="21600000">
                                      <p:cBhvr>
                                        <p:cTn id="69" dur="1000" fill="hold">
                                          <p:stCondLst>
                                            <p:cond delay="0"/>
                                          </p:stCondLst>
                                        </p:cTn>
                                        <p:tgtEl>
                                          <p:spTgt spid="67"/>
                                        </p:tgtEl>
                                        <p:attrNameLst>
                                          <p:attrName>r</p:attrName>
                                        </p:attrNameLst>
                                      </p:cBhvr>
                                    </p:animRot>
                                  </p:childTnLst>
                                </p:cTn>
                              </p:par>
                            </p:childTnLst>
                          </p:cTn>
                        </p:par>
                        <p:par>
                          <p:cTn id="70" fill="hold">
                            <p:stCondLst>
                              <p:cond delay="5200"/>
                            </p:stCondLst>
                            <p:childTnLst>
                              <p:par>
                                <p:cTn id="71" presetID="2" presetClass="entr" presetSubtype="1" fill="hold" grpId="0"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additive="base">
                                        <p:cTn id="73" dur="300" fill="hold"/>
                                        <p:tgtEl>
                                          <p:spTgt spid="74"/>
                                        </p:tgtEl>
                                        <p:attrNameLst>
                                          <p:attrName>ppt_x</p:attrName>
                                        </p:attrNameLst>
                                      </p:cBhvr>
                                      <p:tavLst>
                                        <p:tav tm="0">
                                          <p:val>
                                            <p:strVal val="#ppt_x"/>
                                          </p:val>
                                        </p:tav>
                                        <p:tav tm="100000">
                                          <p:val>
                                            <p:strVal val="#ppt_x"/>
                                          </p:val>
                                        </p:tav>
                                      </p:tavLst>
                                    </p:anim>
                                    <p:anim calcmode="lin" valueType="num">
                                      <p:cBhvr additive="base">
                                        <p:cTn id="74" dur="300" fill="hold"/>
                                        <p:tgtEl>
                                          <p:spTgt spid="7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additive="base">
                                        <p:cTn id="77" dur="300" fill="hold"/>
                                        <p:tgtEl>
                                          <p:spTgt spid="70"/>
                                        </p:tgtEl>
                                        <p:attrNameLst>
                                          <p:attrName>ppt_x</p:attrName>
                                        </p:attrNameLst>
                                      </p:cBhvr>
                                      <p:tavLst>
                                        <p:tav tm="0">
                                          <p:val>
                                            <p:strVal val="#ppt_x"/>
                                          </p:val>
                                        </p:tav>
                                        <p:tav tm="100000">
                                          <p:val>
                                            <p:strVal val="#ppt_x"/>
                                          </p:val>
                                        </p:tav>
                                      </p:tavLst>
                                    </p:anim>
                                    <p:anim calcmode="lin" valueType="num">
                                      <p:cBhvr additive="base">
                                        <p:cTn id="78" dur="300" fill="hold"/>
                                        <p:tgtEl>
                                          <p:spTgt spid="70"/>
                                        </p:tgtEl>
                                        <p:attrNameLst>
                                          <p:attrName>ppt_y</p:attrName>
                                        </p:attrNameLst>
                                      </p:cBhvr>
                                      <p:tavLst>
                                        <p:tav tm="0">
                                          <p:val>
                                            <p:strVal val="0-#ppt_h/2"/>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left)">
                                      <p:cBhvr>
                                        <p:cTn id="82" dur="500"/>
                                        <p:tgtEl>
                                          <p:spTgt spid="6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left)">
                                      <p:cBhvr>
                                        <p:cTn id="85" dur="500"/>
                                        <p:tgtEl>
                                          <p:spTgt spid="71"/>
                                        </p:tgtEl>
                                      </p:cBhvr>
                                    </p:animEffect>
                                  </p:childTnLst>
                                </p:cTn>
                              </p:par>
                            </p:childTnLst>
                          </p:cTn>
                        </p:par>
                        <p:par>
                          <p:cTn id="86" fill="hold">
                            <p:stCondLst>
                              <p:cond delay="6000"/>
                            </p:stCondLst>
                            <p:childTnLst>
                              <p:par>
                                <p:cTn id="87" presetID="2" presetClass="entr" presetSubtype="9"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0-#ppt_w/2"/>
                                          </p:val>
                                        </p:tav>
                                        <p:tav tm="100000">
                                          <p:val>
                                            <p:strVal val="#ppt_x"/>
                                          </p:val>
                                        </p:tav>
                                      </p:tavLst>
                                    </p:anim>
                                    <p:anim calcmode="lin" valueType="num">
                                      <p:cBhvr additive="base">
                                        <p:cTn id="90"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67" grpId="0"/>
      <p:bldP spid="69" grpId="0"/>
      <p:bldP spid="70" grpId="0" animBg="1"/>
      <p:bldP spid="71" grpId="0"/>
      <p:bldP spid="74" grpId="0" animBg="1"/>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31184"/>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954847" y="1235105"/>
            <a:ext cx="10128712"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indent="295275"/>
            <a:r>
              <a:rPr lang="zh-CN" altLang="en-US" sz="1600" dirty="0" smtClean="0">
                <a:latin typeface="Calibri" pitchFamily="34" charset="0"/>
                <a:ea typeface="方正仿宋_GBK" charset="-122"/>
                <a:cs typeface="Times New Roman" pitchFamily="18" charset="0"/>
              </a:rPr>
              <a:t>一、借款流程 </a:t>
            </a:r>
            <a:endParaRPr lang="zh-CN" altLang="en-US" sz="1600" dirty="0" smtClean="0">
              <a:cs typeface="宋体" pitchFamily="2" charset="-122"/>
            </a:endParaRPr>
          </a:p>
          <a:p>
            <a:pPr lvl="0"/>
            <a:r>
              <a:rPr lang="en-US" altLang="zh-CN" sz="1600" dirty="0" smtClean="0">
                <a:latin typeface="Calibri" pitchFamily="34" charset="0"/>
                <a:ea typeface="方正仿宋_GBK" charset="-122"/>
                <a:cs typeface="Times New Roman" pitchFamily="18" charset="0"/>
              </a:rPr>
              <a:t>1</a:t>
            </a:r>
            <a:r>
              <a:rPr lang="zh-CN" altLang="en-US" sz="1600" dirty="0" smtClean="0">
                <a:latin typeface="Calibri" pitchFamily="34" charset="0"/>
                <a:ea typeface="方正仿宋_GBK" charset="-122"/>
                <a:cs typeface="Times New Roman" pitchFamily="18" charset="0"/>
              </a:rPr>
              <a:t>．借款申请。借款人按规定填写</a:t>
            </a:r>
            <a:r>
              <a:rPr lang="en-US" altLang="zh-CN" sz="1600" dirty="0" smtClean="0">
                <a:latin typeface="Calibri" pitchFamily="34" charset="0"/>
                <a:ea typeface="方正仿宋_GBK" charset="-122"/>
                <a:cs typeface="Times New Roman" pitchFamily="18" charset="0"/>
              </a:rPr>
              <a:t>《</a:t>
            </a:r>
            <a:r>
              <a:rPr lang="zh-CN" altLang="en-US" sz="1600" dirty="0" smtClean="0">
                <a:latin typeface="Calibri" pitchFamily="34" charset="0"/>
                <a:ea typeface="方正仿宋_GBK" charset="-122"/>
                <a:cs typeface="Times New Roman" pitchFamily="18" charset="0"/>
              </a:rPr>
              <a:t>借款单</a:t>
            </a:r>
            <a:r>
              <a:rPr lang="en-US" altLang="zh-CN" sz="1600" dirty="0" smtClean="0">
                <a:latin typeface="Calibri" pitchFamily="34" charset="0"/>
                <a:ea typeface="方正仿宋_GBK" charset="-122"/>
                <a:cs typeface="Times New Roman" pitchFamily="18" charset="0"/>
              </a:rPr>
              <a:t>》</a:t>
            </a:r>
            <a:r>
              <a:rPr lang="zh-CN" altLang="en-US" sz="1600" dirty="0" smtClean="0">
                <a:latin typeface="Calibri" pitchFamily="34" charset="0"/>
                <a:ea typeface="方正仿宋_GBK" charset="-122"/>
                <a:cs typeface="Times New Roman" pitchFamily="18" charset="0"/>
              </a:rPr>
              <a:t>，注明借款事由。借款金额大小写须完全一致，不得涂改，并需在空白处注明还款时间（原则上不得超过一个月）。 　</a:t>
            </a:r>
            <a:endParaRPr lang="zh-CN" altLang="en-US" sz="1600" dirty="0" smtClean="0">
              <a:cs typeface="宋体" pitchFamily="2" charset="-122"/>
            </a:endParaRPr>
          </a:p>
          <a:p>
            <a:pPr lvl="0"/>
            <a:r>
              <a:rPr lang="zh-CN" altLang="en-US" sz="1600" dirty="0" smtClean="0">
                <a:latin typeface="Calibri" pitchFamily="34" charset="0"/>
                <a:ea typeface="方正仿宋_GBK" charset="-122"/>
                <a:cs typeface="Times New Roman" pitchFamily="18" charset="0"/>
              </a:rPr>
              <a:t> </a:t>
            </a:r>
            <a:r>
              <a:rPr lang="en-US" altLang="zh-CN" sz="1600" dirty="0" smtClean="0">
                <a:latin typeface="Calibri" pitchFamily="34" charset="0"/>
                <a:ea typeface="方正仿宋_GBK" charset="-122"/>
                <a:cs typeface="Times New Roman" pitchFamily="18" charset="0"/>
              </a:rPr>
              <a:t>2</a:t>
            </a:r>
            <a:r>
              <a:rPr lang="zh-CN" altLang="en-US" sz="1600" dirty="0" smtClean="0">
                <a:latin typeface="Calibri" pitchFamily="34" charset="0"/>
                <a:ea typeface="方正仿宋_GBK" charset="-122"/>
                <a:cs typeface="Times New Roman" pitchFamily="18" charset="0"/>
              </a:rPr>
              <a:t>．借款审批。</a:t>
            </a:r>
            <a:endParaRPr lang="zh-CN" altLang="en-US" sz="1600" dirty="0" smtClean="0">
              <a:cs typeface="宋体" pitchFamily="2" charset="-122"/>
            </a:endParaRPr>
          </a:p>
          <a:p>
            <a:pPr lvl="0"/>
            <a:r>
              <a:rPr lang="zh-CN" altLang="en-US" sz="1600" dirty="0" smtClean="0">
                <a:latin typeface="Calibri" pitchFamily="34" charset="0"/>
                <a:ea typeface="方正仿宋_GBK" charset="-122"/>
                <a:cs typeface="Times New Roman" pitchFamily="18" charset="0"/>
              </a:rPr>
              <a:t>二级学院</a:t>
            </a:r>
            <a:r>
              <a:rPr lang="zh-CN" altLang="en-US" sz="1600" dirty="0" smtClean="0">
                <a:latin typeface="Calibri" pitchFamily="34" charset="0"/>
                <a:ea typeface="方正仿宋_GBK" charset="-122"/>
                <a:cs typeface="Times New Roman" pitchFamily="18" charset="0"/>
                <a:sym typeface="Wingdings" pitchFamily="2" charset="2"/>
              </a:rPr>
              <a:t>：（</a:t>
            </a:r>
            <a:r>
              <a:rPr lang="en-US" altLang="zh-CN"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预算管理流程）：</a:t>
            </a:r>
            <a:endParaRPr lang="zh-CN" altLang="en-US" sz="1600" dirty="0" smtClean="0">
              <a:cs typeface="宋体" pitchFamily="2" charset="-122"/>
            </a:endParaRPr>
          </a:p>
          <a:p>
            <a:pPr lvl="0"/>
            <a:r>
              <a:rPr lang="zh-CN" altLang="en-US" sz="1600" dirty="0" smtClean="0">
                <a:latin typeface="Calibri" pitchFamily="34" charset="0"/>
                <a:ea typeface="方正仿宋_GBK" charset="-122"/>
                <a:cs typeface="Times New Roman" pitchFamily="18" charset="0"/>
              </a:rPr>
              <a:t>①申请人在</a:t>
            </a:r>
            <a:r>
              <a:rPr lang="en-US" altLang="zh-CN"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上填写费用申请单。流程为：申请人→二级学院负责人；</a:t>
            </a:r>
            <a:endParaRPr lang="zh-CN" altLang="en-US" sz="1600" dirty="0" smtClean="0">
              <a:cs typeface="宋体" pitchFamily="2" charset="-122"/>
            </a:endParaRPr>
          </a:p>
          <a:p>
            <a:pPr lvl="0"/>
            <a:r>
              <a:rPr lang="zh-CN" altLang="en-US" sz="1600" dirty="0" smtClean="0">
                <a:latin typeface="Calibri" pitchFamily="34" charset="0"/>
                <a:ea typeface="方正仿宋_GBK" charset="-122"/>
                <a:cs typeface="Times New Roman" pitchFamily="18" charset="0"/>
              </a:rPr>
              <a:t>②申请人点击申请单生成</a:t>
            </a:r>
            <a:r>
              <a:rPr lang="en-US" altLang="zh-CN"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借款单。流程为：财务会计→财务负责人→财务分管校领导。 </a:t>
            </a:r>
            <a:endParaRPr lang="zh-CN" altLang="en-US" sz="1600" dirty="0" smtClean="0">
              <a:cs typeface="宋体" pitchFamily="2" charset="-122"/>
            </a:endParaRPr>
          </a:p>
          <a:p>
            <a:pPr lvl="0"/>
            <a:r>
              <a:rPr lang="zh-CN" altLang="en-US" sz="1600" dirty="0" smtClean="0">
                <a:latin typeface="Calibri" pitchFamily="34" charset="0"/>
                <a:ea typeface="方正仿宋_GBK" charset="-122"/>
                <a:cs typeface="Times New Roman" pitchFamily="18" charset="0"/>
              </a:rPr>
              <a:t>（财务核算管理流程）：填写纸质借款申请单。流程为：申请人→二级学院负责人→财务会计→财务负责人→出纳。</a:t>
            </a:r>
            <a:endParaRPr lang="en-US" altLang="zh-CN" sz="1600" dirty="0" smtClean="0">
              <a:latin typeface="Calibri" pitchFamily="34" charset="0"/>
              <a:ea typeface="方正仿宋_GBK" charset="-122"/>
              <a:cs typeface="Times New Roman" pitchFamily="18" charset="0"/>
            </a:endParaRPr>
          </a:p>
          <a:p>
            <a:r>
              <a:rPr lang="en-US" altLang="zh-CN" sz="2400" dirty="0" smtClean="0"/>
              <a:t>U8</a:t>
            </a:r>
            <a:r>
              <a:rPr lang="zh-CN" altLang="en-US" sz="2400" dirty="0" smtClean="0"/>
              <a:t>流程：</a:t>
            </a:r>
            <a:endParaRPr lang="en-US" altLang="zh-CN" sz="2400" dirty="0" smtClean="0"/>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dirty="0" smtClean="0">
              <a:solidFill>
                <a:schemeClr val="accent1">
                  <a:lumMod val="50000"/>
                </a:schemeClr>
              </a:solidFill>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102" name="Rectangle 30"/>
          <p:cNvSpPr>
            <a:spLocks noChangeArrowheads="1"/>
          </p:cNvSpPr>
          <p:nvPr/>
        </p:nvSpPr>
        <p:spPr bwMode="auto">
          <a:xfrm>
            <a:off x="2602686" y="3884500"/>
            <a:ext cx="1295400" cy="2857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申请</a:t>
            </a: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1" name="Rectangle 29"/>
          <p:cNvSpPr>
            <a:spLocks noChangeArrowheads="1"/>
          </p:cNvSpPr>
          <p:nvPr/>
        </p:nvSpPr>
        <p:spPr bwMode="auto">
          <a:xfrm>
            <a:off x="2602686" y="4373452"/>
            <a:ext cx="1295400"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二级学院</a:t>
            </a:r>
            <a:r>
              <a:rPr kumimoji="0" lang="zh-CN" sz="1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0" name="Rectangle 28"/>
          <p:cNvSpPr>
            <a:spLocks noChangeArrowheads="1"/>
          </p:cNvSpPr>
          <p:nvPr/>
        </p:nvSpPr>
        <p:spPr bwMode="auto">
          <a:xfrm>
            <a:off x="4164797" y="3838459"/>
            <a:ext cx="1295400" cy="2857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2" name="Rectangle 20"/>
          <p:cNvSpPr>
            <a:spLocks noChangeArrowheads="1"/>
          </p:cNvSpPr>
          <p:nvPr/>
        </p:nvSpPr>
        <p:spPr bwMode="auto">
          <a:xfrm>
            <a:off x="4164797" y="4825666"/>
            <a:ext cx="1295400" cy="217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财务处分管校领导</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9" name="Line 27"/>
          <p:cNvSpPr>
            <a:spLocks noChangeShapeType="1"/>
          </p:cNvSpPr>
          <p:nvPr/>
        </p:nvSpPr>
        <p:spPr bwMode="auto">
          <a:xfrm>
            <a:off x="8097057" y="5032265"/>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8" name="Line 26"/>
          <p:cNvSpPr>
            <a:spLocks noChangeShapeType="1"/>
          </p:cNvSpPr>
          <p:nvPr/>
        </p:nvSpPr>
        <p:spPr bwMode="auto">
          <a:xfrm>
            <a:off x="3240861" y="4170252"/>
            <a:ext cx="0" cy="203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6" name="Line 24"/>
          <p:cNvSpPr>
            <a:spLocks noChangeShapeType="1"/>
          </p:cNvSpPr>
          <p:nvPr/>
        </p:nvSpPr>
        <p:spPr bwMode="auto">
          <a:xfrm>
            <a:off x="3250386" y="4600467"/>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5" name="Rectangle 23"/>
          <p:cNvSpPr>
            <a:spLocks noChangeArrowheads="1"/>
          </p:cNvSpPr>
          <p:nvPr/>
        </p:nvSpPr>
        <p:spPr bwMode="auto">
          <a:xfrm>
            <a:off x="4164797" y="4328999"/>
            <a:ext cx="1295400" cy="304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3" name="Line 21"/>
          <p:cNvSpPr>
            <a:spLocks noChangeShapeType="1"/>
          </p:cNvSpPr>
          <p:nvPr/>
        </p:nvSpPr>
        <p:spPr bwMode="auto">
          <a:xfrm>
            <a:off x="4812497" y="4124212"/>
            <a:ext cx="0" cy="2047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04" name="Rectangle 32"/>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09" name="Rectangle 3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10" name="Rectangle 3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 name="Line 24"/>
          <p:cNvSpPr>
            <a:spLocks noChangeShapeType="1"/>
          </p:cNvSpPr>
          <p:nvPr/>
        </p:nvSpPr>
        <p:spPr bwMode="auto">
          <a:xfrm>
            <a:off x="4812497" y="4633579"/>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21" name="Rectangle 49"/>
          <p:cNvSpPr>
            <a:spLocks noChangeArrowheads="1"/>
          </p:cNvSpPr>
          <p:nvPr/>
        </p:nvSpPr>
        <p:spPr bwMode="auto">
          <a:xfrm>
            <a:off x="7531907" y="3884500"/>
            <a:ext cx="1133475" cy="2857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20" name="Rectangle 48"/>
          <p:cNvSpPr>
            <a:spLocks noChangeArrowheads="1"/>
          </p:cNvSpPr>
          <p:nvPr/>
        </p:nvSpPr>
        <p:spPr bwMode="auto">
          <a:xfrm>
            <a:off x="7527141" y="4373453"/>
            <a:ext cx="1133475"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宋体" pitchFamily="2" charset="-122"/>
                <a:cs typeface="Times New Roman" pitchFamily="18" charset="0"/>
              </a:rPr>
              <a:t>二级学院</a:t>
            </a:r>
            <a:r>
              <a:rPr kumimoji="0" lang="zh-CN" sz="1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9" name="Rectangle 47"/>
          <p:cNvSpPr>
            <a:spLocks noChangeArrowheads="1"/>
          </p:cNvSpPr>
          <p:nvPr/>
        </p:nvSpPr>
        <p:spPr bwMode="auto">
          <a:xfrm>
            <a:off x="7527141" y="4792554"/>
            <a:ext cx="1133475"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8" name="Line 46"/>
          <p:cNvSpPr>
            <a:spLocks noChangeShapeType="1"/>
          </p:cNvSpPr>
          <p:nvPr/>
        </p:nvSpPr>
        <p:spPr bwMode="auto">
          <a:xfrm>
            <a:off x="8098645" y="5439462"/>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7" name="Line 45"/>
          <p:cNvSpPr>
            <a:spLocks noChangeShapeType="1"/>
          </p:cNvSpPr>
          <p:nvPr/>
        </p:nvSpPr>
        <p:spPr bwMode="auto">
          <a:xfrm>
            <a:off x="8097057" y="4587765"/>
            <a:ext cx="1588" cy="2047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6" name="AutoShape 44"/>
          <p:cNvSpPr>
            <a:spLocks noChangeShapeType="1"/>
          </p:cNvSpPr>
          <p:nvPr/>
        </p:nvSpPr>
        <p:spPr bwMode="auto">
          <a:xfrm flipH="1">
            <a:off x="8660616" y="4929198"/>
            <a:ext cx="4286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5" name="Oval 43"/>
          <p:cNvSpPr>
            <a:spLocks noChangeArrowheads="1"/>
          </p:cNvSpPr>
          <p:nvPr/>
        </p:nvSpPr>
        <p:spPr bwMode="auto">
          <a:xfrm>
            <a:off x="9118376" y="4425900"/>
            <a:ext cx="1790700" cy="10065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到此步骤经办人就把纸质单据交预算会计处理，自己不再跑流程。</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2" name="Rectangle 40"/>
          <p:cNvSpPr>
            <a:spLocks noChangeArrowheads="1"/>
          </p:cNvSpPr>
          <p:nvPr/>
        </p:nvSpPr>
        <p:spPr bwMode="auto">
          <a:xfrm>
            <a:off x="7139794" y="5662407"/>
            <a:ext cx="1914525" cy="2669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出纳（在</a:t>
            </a:r>
            <a:r>
              <a:rPr kumimoji="0" lang="en-US" alt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U8</a:t>
            </a: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进行付款操作）</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1" name="Line 39"/>
          <p:cNvSpPr>
            <a:spLocks noChangeShapeType="1"/>
          </p:cNvSpPr>
          <p:nvPr/>
        </p:nvSpPr>
        <p:spPr bwMode="auto">
          <a:xfrm>
            <a:off x="8098645" y="4182952"/>
            <a:ext cx="0" cy="190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4" name="Rectangle 42"/>
          <p:cNvSpPr>
            <a:spLocks noChangeArrowheads="1"/>
          </p:cNvSpPr>
          <p:nvPr/>
        </p:nvSpPr>
        <p:spPr bwMode="auto">
          <a:xfrm>
            <a:off x="7527141" y="5218003"/>
            <a:ext cx="1133475" cy="2144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28" name="Rectangle 56"/>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29" name="Rectangle 5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30" name="Rectangle 5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6" name="TextBox 55"/>
          <p:cNvSpPr txBox="1"/>
          <p:nvPr/>
        </p:nvSpPr>
        <p:spPr>
          <a:xfrm>
            <a:off x="6100660" y="3484391"/>
            <a:ext cx="3995969" cy="400110"/>
          </a:xfrm>
          <a:prstGeom prst="rect">
            <a:avLst/>
          </a:prstGeom>
          <a:noFill/>
        </p:spPr>
        <p:txBody>
          <a:bodyPr wrap="square" rtlCol="0">
            <a:spAutoFit/>
          </a:bodyPr>
          <a:lstStyle/>
          <a:p>
            <a:r>
              <a:rPr lang="zh-CN" altLang="en-US" sz="2000" dirty="0" smtClean="0">
                <a:latin typeface="微软雅黑" pitchFamily="34" charset="-122"/>
                <a:ea typeface="微软雅黑" pitchFamily="34" charset="-122"/>
              </a:rPr>
              <a:t>纸质流程：</a:t>
            </a:r>
            <a:endParaRPr lang="zh-CN" altLang="en-US" sz="2000" dirty="0">
              <a:latin typeface="微软雅黑" pitchFamily="34" charset="-122"/>
              <a:ea typeface="微软雅黑" pitchFamily="34" charset="-122"/>
            </a:endParaRPr>
          </a:p>
        </p:txBody>
      </p:sp>
      <p:sp>
        <p:nvSpPr>
          <p:cNvPr id="42" name="TextBox 41"/>
          <p:cNvSpPr txBox="1"/>
          <p:nvPr/>
        </p:nvSpPr>
        <p:spPr>
          <a:xfrm>
            <a:off x="2519340" y="4792554"/>
            <a:ext cx="1443042" cy="584775"/>
          </a:xfrm>
          <a:prstGeom prst="rect">
            <a:avLst/>
          </a:prstGeom>
          <a:noFill/>
        </p:spPr>
        <p:txBody>
          <a:bodyPr wrap="square" rtlCol="0">
            <a:spAutoFit/>
          </a:bodyPr>
          <a:lstStyle/>
          <a:p>
            <a:pPr eaLnBrk="0" hangingPunct="0"/>
            <a:r>
              <a:rPr lang="zh-CN" altLang="en-US" sz="1600" dirty="0" smtClean="0">
                <a:latin typeface="Calibri" pitchFamily="34" charset="0"/>
                <a:ea typeface="方正仿宋_GBK" charset="-122"/>
                <a:cs typeface="Times New Roman" pitchFamily="18" charset="0"/>
              </a:rPr>
              <a:t>完成申请并生成借款单：</a:t>
            </a:r>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 calcmode="lin" valueType="num">
                                      <p:cBhvr additive="base">
                                        <p:cTn id="4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2" end="2"/>
                                            </p:txEl>
                                          </p:spTgt>
                                        </p:tgtEl>
                                        <p:attrNameLst>
                                          <p:attrName>style.visibility</p:attrName>
                                        </p:attrNameLst>
                                      </p:cBhvr>
                                      <p:to>
                                        <p:strVal val="visible"/>
                                      </p:to>
                                    </p:set>
                                    <p:anim calcmode="lin" valueType="num">
                                      <p:cBhvr additive="base">
                                        <p:cTn id="5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
                                            <p:txEl>
                                              <p:pRg st="3" end="3"/>
                                            </p:txEl>
                                          </p:spTgt>
                                        </p:tgtEl>
                                        <p:attrNameLst>
                                          <p:attrName>style.visibility</p:attrName>
                                        </p:attrNameLst>
                                      </p:cBhvr>
                                      <p:to>
                                        <p:strVal val="visible"/>
                                      </p:to>
                                    </p:set>
                                    <p:anim calcmode="lin" valueType="num">
                                      <p:cBhvr additive="base">
                                        <p:cTn id="60"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
                                            <p:txEl>
                                              <p:pRg st="4" end="4"/>
                                            </p:txEl>
                                          </p:spTgt>
                                        </p:tgtEl>
                                        <p:attrNameLst>
                                          <p:attrName>style.visibility</p:attrName>
                                        </p:attrNameLst>
                                      </p:cBhvr>
                                      <p:to>
                                        <p:strVal val="visible"/>
                                      </p:to>
                                    </p:set>
                                    <p:anim calcmode="lin" valueType="num">
                                      <p:cBhvr additive="base">
                                        <p:cTn id="6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xEl>
                                              <p:pRg st="5" end="5"/>
                                            </p:txEl>
                                          </p:spTgt>
                                        </p:tgtEl>
                                        <p:attrNameLst>
                                          <p:attrName>style.visibility</p:attrName>
                                        </p:attrNameLst>
                                      </p:cBhvr>
                                      <p:to>
                                        <p:strVal val="visible"/>
                                      </p:to>
                                    </p:set>
                                    <p:anim calcmode="lin" valueType="num">
                                      <p:cBhvr additive="base">
                                        <p:cTn id="72"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6">
                                            <p:txEl>
                                              <p:pRg st="6" end="6"/>
                                            </p:txEl>
                                          </p:spTgt>
                                        </p:tgtEl>
                                        <p:attrNameLst>
                                          <p:attrName>style.visibility</p:attrName>
                                        </p:attrNameLst>
                                      </p:cBhvr>
                                      <p:to>
                                        <p:strVal val="visible"/>
                                      </p:to>
                                    </p:set>
                                    <p:anim calcmode="lin" valueType="num">
                                      <p:cBhvr additive="base">
                                        <p:cTn id="78"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6">
                                            <p:txEl>
                                              <p:pRg st="7" end="7"/>
                                            </p:txEl>
                                          </p:spTgt>
                                        </p:tgtEl>
                                        <p:attrNameLst>
                                          <p:attrName>style.visibility</p:attrName>
                                        </p:attrNameLst>
                                      </p:cBhvr>
                                      <p:to>
                                        <p:strVal val="visible"/>
                                      </p:to>
                                    </p:set>
                                    <p:anim calcmode="lin" valueType="num">
                                      <p:cBhvr additive="base">
                                        <p:cTn id="84"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102"/>
                                        </p:tgtEl>
                                        <p:attrNameLst>
                                          <p:attrName>style.visibility</p:attrName>
                                        </p:attrNameLst>
                                      </p:cBhvr>
                                      <p:to>
                                        <p:strVal val="visible"/>
                                      </p:to>
                                    </p:set>
                                    <p:anim calcmode="lin" valueType="num">
                                      <p:cBhvr additive="base">
                                        <p:cTn id="90" dur="500" fill="hold"/>
                                        <p:tgtEl>
                                          <p:spTgt spid="3102"/>
                                        </p:tgtEl>
                                        <p:attrNameLst>
                                          <p:attrName>ppt_x</p:attrName>
                                        </p:attrNameLst>
                                      </p:cBhvr>
                                      <p:tavLst>
                                        <p:tav tm="0">
                                          <p:val>
                                            <p:strVal val="#ppt_x"/>
                                          </p:val>
                                        </p:tav>
                                        <p:tav tm="100000">
                                          <p:val>
                                            <p:strVal val="#ppt_x"/>
                                          </p:val>
                                        </p:tav>
                                      </p:tavLst>
                                    </p:anim>
                                    <p:anim calcmode="lin" valueType="num">
                                      <p:cBhvr additive="base">
                                        <p:cTn id="91" dur="500" fill="hold"/>
                                        <p:tgtEl>
                                          <p:spTgt spid="3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98"/>
                                        </p:tgtEl>
                                        <p:attrNameLst>
                                          <p:attrName>style.visibility</p:attrName>
                                        </p:attrNameLst>
                                      </p:cBhvr>
                                      <p:to>
                                        <p:strVal val="visible"/>
                                      </p:to>
                                    </p:set>
                                    <p:anim calcmode="lin" valueType="num">
                                      <p:cBhvr additive="base">
                                        <p:cTn id="96" dur="500" fill="hold"/>
                                        <p:tgtEl>
                                          <p:spTgt spid="3098"/>
                                        </p:tgtEl>
                                        <p:attrNameLst>
                                          <p:attrName>ppt_x</p:attrName>
                                        </p:attrNameLst>
                                      </p:cBhvr>
                                      <p:tavLst>
                                        <p:tav tm="0">
                                          <p:val>
                                            <p:strVal val="#ppt_x"/>
                                          </p:val>
                                        </p:tav>
                                        <p:tav tm="100000">
                                          <p:val>
                                            <p:strVal val="#ppt_x"/>
                                          </p:val>
                                        </p:tav>
                                      </p:tavLst>
                                    </p:anim>
                                    <p:anim calcmode="lin" valueType="num">
                                      <p:cBhvr additive="base">
                                        <p:cTn id="97" dur="500" fill="hold"/>
                                        <p:tgtEl>
                                          <p:spTgt spid="309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01"/>
                                        </p:tgtEl>
                                        <p:attrNameLst>
                                          <p:attrName>style.visibility</p:attrName>
                                        </p:attrNameLst>
                                      </p:cBhvr>
                                      <p:to>
                                        <p:strVal val="visible"/>
                                      </p:to>
                                    </p:set>
                                    <p:anim calcmode="lin" valueType="num">
                                      <p:cBhvr additive="base">
                                        <p:cTn id="102" dur="500" fill="hold"/>
                                        <p:tgtEl>
                                          <p:spTgt spid="3101"/>
                                        </p:tgtEl>
                                        <p:attrNameLst>
                                          <p:attrName>ppt_x</p:attrName>
                                        </p:attrNameLst>
                                      </p:cBhvr>
                                      <p:tavLst>
                                        <p:tav tm="0">
                                          <p:val>
                                            <p:strVal val="#ppt_x"/>
                                          </p:val>
                                        </p:tav>
                                        <p:tav tm="100000">
                                          <p:val>
                                            <p:strVal val="#ppt_x"/>
                                          </p:val>
                                        </p:tav>
                                      </p:tavLst>
                                    </p:anim>
                                    <p:anim calcmode="lin" valueType="num">
                                      <p:cBhvr additive="base">
                                        <p:cTn id="103" dur="500" fill="hold"/>
                                        <p:tgtEl>
                                          <p:spTgt spid="310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096"/>
                                        </p:tgtEl>
                                        <p:attrNameLst>
                                          <p:attrName>style.visibility</p:attrName>
                                        </p:attrNameLst>
                                      </p:cBhvr>
                                      <p:to>
                                        <p:strVal val="visible"/>
                                      </p:to>
                                    </p:set>
                                    <p:anim calcmode="lin" valueType="num">
                                      <p:cBhvr additive="base">
                                        <p:cTn id="108" dur="500" fill="hold"/>
                                        <p:tgtEl>
                                          <p:spTgt spid="3096"/>
                                        </p:tgtEl>
                                        <p:attrNameLst>
                                          <p:attrName>ppt_x</p:attrName>
                                        </p:attrNameLst>
                                      </p:cBhvr>
                                      <p:tavLst>
                                        <p:tav tm="0">
                                          <p:val>
                                            <p:strVal val="#ppt_x"/>
                                          </p:val>
                                        </p:tav>
                                        <p:tav tm="100000">
                                          <p:val>
                                            <p:strVal val="#ppt_x"/>
                                          </p:val>
                                        </p:tav>
                                      </p:tavLst>
                                    </p:anim>
                                    <p:anim calcmode="lin" valueType="num">
                                      <p:cBhvr additive="base">
                                        <p:cTn id="109"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additive="base">
                                        <p:cTn id="114" dur="500" fill="hold"/>
                                        <p:tgtEl>
                                          <p:spTgt spid="42"/>
                                        </p:tgtEl>
                                        <p:attrNameLst>
                                          <p:attrName>ppt_x</p:attrName>
                                        </p:attrNameLst>
                                      </p:cBhvr>
                                      <p:tavLst>
                                        <p:tav tm="0">
                                          <p:val>
                                            <p:strVal val="#ppt_x"/>
                                          </p:val>
                                        </p:tav>
                                        <p:tav tm="100000">
                                          <p:val>
                                            <p:strVal val="#ppt_x"/>
                                          </p:val>
                                        </p:tav>
                                      </p:tavLst>
                                    </p:anim>
                                    <p:anim calcmode="lin" valueType="num">
                                      <p:cBhvr additive="base">
                                        <p:cTn id="11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100"/>
                                        </p:tgtEl>
                                        <p:attrNameLst>
                                          <p:attrName>style.visibility</p:attrName>
                                        </p:attrNameLst>
                                      </p:cBhvr>
                                      <p:to>
                                        <p:strVal val="visible"/>
                                      </p:to>
                                    </p:set>
                                    <p:anim calcmode="lin" valueType="num">
                                      <p:cBhvr additive="base">
                                        <p:cTn id="120" dur="500" fill="hold"/>
                                        <p:tgtEl>
                                          <p:spTgt spid="3100"/>
                                        </p:tgtEl>
                                        <p:attrNameLst>
                                          <p:attrName>ppt_x</p:attrName>
                                        </p:attrNameLst>
                                      </p:cBhvr>
                                      <p:tavLst>
                                        <p:tav tm="0">
                                          <p:val>
                                            <p:strVal val="#ppt_x"/>
                                          </p:val>
                                        </p:tav>
                                        <p:tav tm="100000">
                                          <p:val>
                                            <p:strVal val="#ppt_x"/>
                                          </p:val>
                                        </p:tav>
                                      </p:tavLst>
                                    </p:anim>
                                    <p:anim calcmode="lin" valueType="num">
                                      <p:cBhvr additive="base">
                                        <p:cTn id="121" dur="500" fill="hold"/>
                                        <p:tgtEl>
                                          <p:spTgt spid="3100"/>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093"/>
                                        </p:tgtEl>
                                        <p:attrNameLst>
                                          <p:attrName>style.visibility</p:attrName>
                                        </p:attrNameLst>
                                      </p:cBhvr>
                                      <p:to>
                                        <p:strVal val="visible"/>
                                      </p:to>
                                    </p:set>
                                    <p:anim calcmode="lin" valueType="num">
                                      <p:cBhvr additive="base">
                                        <p:cTn id="126" dur="500" fill="hold"/>
                                        <p:tgtEl>
                                          <p:spTgt spid="3093"/>
                                        </p:tgtEl>
                                        <p:attrNameLst>
                                          <p:attrName>ppt_x</p:attrName>
                                        </p:attrNameLst>
                                      </p:cBhvr>
                                      <p:tavLst>
                                        <p:tav tm="0">
                                          <p:val>
                                            <p:strVal val="#ppt_x"/>
                                          </p:val>
                                        </p:tav>
                                        <p:tav tm="100000">
                                          <p:val>
                                            <p:strVal val="#ppt_x"/>
                                          </p:val>
                                        </p:tav>
                                      </p:tavLst>
                                    </p:anim>
                                    <p:anim calcmode="lin" valueType="num">
                                      <p:cBhvr additive="base">
                                        <p:cTn id="127"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095"/>
                                        </p:tgtEl>
                                        <p:attrNameLst>
                                          <p:attrName>style.visibility</p:attrName>
                                        </p:attrNameLst>
                                      </p:cBhvr>
                                      <p:to>
                                        <p:strVal val="visible"/>
                                      </p:to>
                                    </p:set>
                                    <p:anim calcmode="lin" valueType="num">
                                      <p:cBhvr additive="base">
                                        <p:cTn id="132" dur="500" fill="hold"/>
                                        <p:tgtEl>
                                          <p:spTgt spid="3095"/>
                                        </p:tgtEl>
                                        <p:attrNameLst>
                                          <p:attrName>ppt_x</p:attrName>
                                        </p:attrNameLst>
                                      </p:cBhvr>
                                      <p:tavLst>
                                        <p:tav tm="0">
                                          <p:val>
                                            <p:strVal val="#ppt_x"/>
                                          </p:val>
                                        </p:tav>
                                        <p:tav tm="100000">
                                          <p:val>
                                            <p:strVal val="#ppt_x"/>
                                          </p:val>
                                        </p:tav>
                                      </p:tavLst>
                                    </p:anim>
                                    <p:anim calcmode="lin" valueType="num">
                                      <p:cBhvr additive="base">
                                        <p:cTn id="133"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500" fill="hold"/>
                                        <p:tgtEl>
                                          <p:spTgt spid="40"/>
                                        </p:tgtEl>
                                        <p:attrNameLst>
                                          <p:attrName>ppt_x</p:attrName>
                                        </p:attrNameLst>
                                      </p:cBhvr>
                                      <p:tavLst>
                                        <p:tav tm="0">
                                          <p:val>
                                            <p:strVal val="#ppt_x"/>
                                          </p:val>
                                        </p:tav>
                                        <p:tav tm="100000">
                                          <p:val>
                                            <p:strVal val="#ppt_x"/>
                                          </p:val>
                                        </p:tav>
                                      </p:tavLst>
                                    </p:anim>
                                    <p:anim calcmode="lin" valueType="num">
                                      <p:cBhvr additive="base">
                                        <p:cTn id="13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092"/>
                                        </p:tgtEl>
                                        <p:attrNameLst>
                                          <p:attrName>style.visibility</p:attrName>
                                        </p:attrNameLst>
                                      </p:cBhvr>
                                      <p:to>
                                        <p:strVal val="visible"/>
                                      </p:to>
                                    </p:set>
                                    <p:anim calcmode="lin" valueType="num">
                                      <p:cBhvr additive="base">
                                        <p:cTn id="144" dur="500" fill="hold"/>
                                        <p:tgtEl>
                                          <p:spTgt spid="3092"/>
                                        </p:tgtEl>
                                        <p:attrNameLst>
                                          <p:attrName>ppt_x</p:attrName>
                                        </p:attrNameLst>
                                      </p:cBhvr>
                                      <p:tavLst>
                                        <p:tav tm="0">
                                          <p:val>
                                            <p:strVal val="#ppt_x"/>
                                          </p:val>
                                        </p:tav>
                                        <p:tav tm="100000">
                                          <p:val>
                                            <p:strVal val="#ppt_x"/>
                                          </p:val>
                                        </p:tav>
                                      </p:tavLst>
                                    </p:anim>
                                    <p:anim calcmode="lin" valueType="num">
                                      <p:cBhvr additive="base">
                                        <p:cTn id="145"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1" nodeType="clickEffect">
                                  <p:stCondLst>
                                    <p:cond delay="0"/>
                                  </p:stCondLst>
                                  <p:childTnLst>
                                    <p:set>
                                      <p:cBhvr>
                                        <p:cTn id="149" dur="1" fill="hold">
                                          <p:stCondLst>
                                            <p:cond delay="0"/>
                                          </p:stCondLst>
                                        </p:cTn>
                                        <p:tgtEl>
                                          <p:spTgt spid="56"/>
                                        </p:tgtEl>
                                        <p:attrNameLst>
                                          <p:attrName>style.visibility</p:attrName>
                                        </p:attrNameLst>
                                      </p:cBhvr>
                                      <p:to>
                                        <p:strVal val="visible"/>
                                      </p:to>
                                    </p:set>
                                    <p:anim calcmode="lin" valueType="num">
                                      <p:cBhvr additive="base">
                                        <p:cTn id="150" dur="500" fill="hold"/>
                                        <p:tgtEl>
                                          <p:spTgt spid="56"/>
                                        </p:tgtEl>
                                        <p:attrNameLst>
                                          <p:attrName>ppt_x</p:attrName>
                                        </p:attrNameLst>
                                      </p:cBhvr>
                                      <p:tavLst>
                                        <p:tav tm="0">
                                          <p:val>
                                            <p:strVal val="#ppt_x"/>
                                          </p:val>
                                        </p:tav>
                                        <p:tav tm="100000">
                                          <p:val>
                                            <p:strVal val="#ppt_x"/>
                                          </p:val>
                                        </p:tav>
                                      </p:tavLst>
                                    </p:anim>
                                    <p:anim calcmode="lin" valueType="num">
                                      <p:cBhvr additive="base">
                                        <p:cTn id="15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121"/>
                                        </p:tgtEl>
                                        <p:attrNameLst>
                                          <p:attrName>style.visibility</p:attrName>
                                        </p:attrNameLst>
                                      </p:cBhvr>
                                      <p:to>
                                        <p:strVal val="visible"/>
                                      </p:to>
                                    </p:set>
                                    <p:anim calcmode="lin" valueType="num">
                                      <p:cBhvr additive="base">
                                        <p:cTn id="156" dur="500" fill="hold"/>
                                        <p:tgtEl>
                                          <p:spTgt spid="3121"/>
                                        </p:tgtEl>
                                        <p:attrNameLst>
                                          <p:attrName>ppt_x</p:attrName>
                                        </p:attrNameLst>
                                      </p:cBhvr>
                                      <p:tavLst>
                                        <p:tav tm="0">
                                          <p:val>
                                            <p:strVal val="#ppt_x"/>
                                          </p:val>
                                        </p:tav>
                                        <p:tav tm="100000">
                                          <p:val>
                                            <p:strVal val="#ppt_x"/>
                                          </p:val>
                                        </p:tav>
                                      </p:tavLst>
                                    </p:anim>
                                    <p:anim calcmode="lin" valueType="num">
                                      <p:cBhvr additive="base">
                                        <p:cTn id="157" dur="500" fill="hold"/>
                                        <p:tgtEl>
                                          <p:spTgt spid="3121"/>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111"/>
                                        </p:tgtEl>
                                        <p:attrNameLst>
                                          <p:attrName>style.visibility</p:attrName>
                                        </p:attrNameLst>
                                      </p:cBhvr>
                                      <p:to>
                                        <p:strVal val="visible"/>
                                      </p:to>
                                    </p:set>
                                    <p:anim calcmode="lin" valueType="num">
                                      <p:cBhvr additive="base">
                                        <p:cTn id="162" dur="500" fill="hold"/>
                                        <p:tgtEl>
                                          <p:spTgt spid="3111"/>
                                        </p:tgtEl>
                                        <p:attrNameLst>
                                          <p:attrName>ppt_x</p:attrName>
                                        </p:attrNameLst>
                                      </p:cBhvr>
                                      <p:tavLst>
                                        <p:tav tm="0">
                                          <p:val>
                                            <p:strVal val="#ppt_x"/>
                                          </p:val>
                                        </p:tav>
                                        <p:tav tm="100000">
                                          <p:val>
                                            <p:strVal val="#ppt_x"/>
                                          </p:val>
                                        </p:tav>
                                      </p:tavLst>
                                    </p:anim>
                                    <p:anim calcmode="lin" valueType="num">
                                      <p:cBhvr additive="base">
                                        <p:cTn id="163" dur="500" fill="hold"/>
                                        <p:tgtEl>
                                          <p:spTgt spid="3111"/>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3120"/>
                                        </p:tgtEl>
                                        <p:attrNameLst>
                                          <p:attrName>style.visibility</p:attrName>
                                        </p:attrNameLst>
                                      </p:cBhvr>
                                      <p:to>
                                        <p:strVal val="visible"/>
                                      </p:to>
                                    </p:set>
                                    <p:anim calcmode="lin" valueType="num">
                                      <p:cBhvr additive="base">
                                        <p:cTn id="168" dur="500" fill="hold"/>
                                        <p:tgtEl>
                                          <p:spTgt spid="3120"/>
                                        </p:tgtEl>
                                        <p:attrNameLst>
                                          <p:attrName>ppt_x</p:attrName>
                                        </p:attrNameLst>
                                      </p:cBhvr>
                                      <p:tavLst>
                                        <p:tav tm="0">
                                          <p:val>
                                            <p:strVal val="#ppt_x"/>
                                          </p:val>
                                        </p:tav>
                                        <p:tav tm="100000">
                                          <p:val>
                                            <p:strVal val="#ppt_x"/>
                                          </p:val>
                                        </p:tav>
                                      </p:tavLst>
                                    </p:anim>
                                    <p:anim calcmode="lin" valueType="num">
                                      <p:cBhvr additive="base">
                                        <p:cTn id="169" dur="500" fill="hold"/>
                                        <p:tgtEl>
                                          <p:spTgt spid="3120"/>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3117"/>
                                        </p:tgtEl>
                                        <p:attrNameLst>
                                          <p:attrName>style.visibility</p:attrName>
                                        </p:attrNameLst>
                                      </p:cBhvr>
                                      <p:to>
                                        <p:strVal val="visible"/>
                                      </p:to>
                                    </p:set>
                                    <p:anim calcmode="lin" valueType="num">
                                      <p:cBhvr additive="base">
                                        <p:cTn id="174" dur="500" fill="hold"/>
                                        <p:tgtEl>
                                          <p:spTgt spid="3117"/>
                                        </p:tgtEl>
                                        <p:attrNameLst>
                                          <p:attrName>ppt_x</p:attrName>
                                        </p:attrNameLst>
                                      </p:cBhvr>
                                      <p:tavLst>
                                        <p:tav tm="0">
                                          <p:val>
                                            <p:strVal val="#ppt_x"/>
                                          </p:val>
                                        </p:tav>
                                        <p:tav tm="100000">
                                          <p:val>
                                            <p:strVal val="#ppt_x"/>
                                          </p:val>
                                        </p:tav>
                                      </p:tavLst>
                                    </p:anim>
                                    <p:anim calcmode="lin" valueType="num">
                                      <p:cBhvr additive="base">
                                        <p:cTn id="175" dur="500" fill="hold"/>
                                        <p:tgtEl>
                                          <p:spTgt spid="3117"/>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3119"/>
                                        </p:tgtEl>
                                        <p:attrNameLst>
                                          <p:attrName>style.visibility</p:attrName>
                                        </p:attrNameLst>
                                      </p:cBhvr>
                                      <p:to>
                                        <p:strVal val="visible"/>
                                      </p:to>
                                    </p:set>
                                    <p:anim calcmode="lin" valueType="num">
                                      <p:cBhvr additive="base">
                                        <p:cTn id="180" dur="500" fill="hold"/>
                                        <p:tgtEl>
                                          <p:spTgt spid="3119"/>
                                        </p:tgtEl>
                                        <p:attrNameLst>
                                          <p:attrName>ppt_x</p:attrName>
                                        </p:attrNameLst>
                                      </p:cBhvr>
                                      <p:tavLst>
                                        <p:tav tm="0">
                                          <p:val>
                                            <p:strVal val="#ppt_x"/>
                                          </p:val>
                                        </p:tav>
                                        <p:tav tm="100000">
                                          <p:val>
                                            <p:strVal val="#ppt_x"/>
                                          </p:val>
                                        </p:tav>
                                      </p:tavLst>
                                    </p:anim>
                                    <p:anim calcmode="lin" valueType="num">
                                      <p:cBhvr additive="base">
                                        <p:cTn id="181" dur="500" fill="hold"/>
                                        <p:tgtEl>
                                          <p:spTgt spid="3119"/>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3116"/>
                                        </p:tgtEl>
                                        <p:attrNameLst>
                                          <p:attrName>style.visibility</p:attrName>
                                        </p:attrNameLst>
                                      </p:cBhvr>
                                      <p:to>
                                        <p:strVal val="visible"/>
                                      </p:to>
                                    </p:set>
                                    <p:anim calcmode="lin" valueType="num">
                                      <p:cBhvr additive="base">
                                        <p:cTn id="186" dur="500" fill="hold"/>
                                        <p:tgtEl>
                                          <p:spTgt spid="3116"/>
                                        </p:tgtEl>
                                        <p:attrNameLst>
                                          <p:attrName>ppt_x</p:attrName>
                                        </p:attrNameLst>
                                      </p:cBhvr>
                                      <p:tavLst>
                                        <p:tav tm="0">
                                          <p:val>
                                            <p:strVal val="#ppt_x"/>
                                          </p:val>
                                        </p:tav>
                                        <p:tav tm="100000">
                                          <p:val>
                                            <p:strVal val="#ppt_x"/>
                                          </p:val>
                                        </p:tav>
                                      </p:tavLst>
                                    </p:anim>
                                    <p:anim calcmode="lin" valueType="num">
                                      <p:cBhvr additive="base">
                                        <p:cTn id="187" dur="500" fill="hold"/>
                                        <p:tgtEl>
                                          <p:spTgt spid="3116"/>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3115"/>
                                        </p:tgtEl>
                                        <p:attrNameLst>
                                          <p:attrName>style.visibility</p:attrName>
                                        </p:attrNameLst>
                                      </p:cBhvr>
                                      <p:to>
                                        <p:strVal val="visible"/>
                                      </p:to>
                                    </p:set>
                                    <p:anim calcmode="lin" valueType="num">
                                      <p:cBhvr additive="base">
                                        <p:cTn id="192" dur="500" fill="hold"/>
                                        <p:tgtEl>
                                          <p:spTgt spid="3115"/>
                                        </p:tgtEl>
                                        <p:attrNameLst>
                                          <p:attrName>ppt_x</p:attrName>
                                        </p:attrNameLst>
                                      </p:cBhvr>
                                      <p:tavLst>
                                        <p:tav tm="0">
                                          <p:val>
                                            <p:strVal val="#ppt_x"/>
                                          </p:val>
                                        </p:tav>
                                        <p:tav tm="100000">
                                          <p:val>
                                            <p:strVal val="#ppt_x"/>
                                          </p:val>
                                        </p:tav>
                                      </p:tavLst>
                                    </p:anim>
                                    <p:anim calcmode="lin" valueType="num">
                                      <p:cBhvr additive="base">
                                        <p:cTn id="193" dur="500" fill="hold"/>
                                        <p:tgtEl>
                                          <p:spTgt spid="3115"/>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099"/>
                                        </p:tgtEl>
                                        <p:attrNameLst>
                                          <p:attrName>style.visibility</p:attrName>
                                        </p:attrNameLst>
                                      </p:cBhvr>
                                      <p:to>
                                        <p:strVal val="visible"/>
                                      </p:to>
                                    </p:set>
                                    <p:anim calcmode="lin" valueType="num">
                                      <p:cBhvr additive="base">
                                        <p:cTn id="198" dur="500" fill="hold"/>
                                        <p:tgtEl>
                                          <p:spTgt spid="3099"/>
                                        </p:tgtEl>
                                        <p:attrNameLst>
                                          <p:attrName>ppt_x</p:attrName>
                                        </p:attrNameLst>
                                      </p:cBhvr>
                                      <p:tavLst>
                                        <p:tav tm="0">
                                          <p:val>
                                            <p:strVal val="#ppt_x"/>
                                          </p:val>
                                        </p:tav>
                                        <p:tav tm="100000">
                                          <p:val>
                                            <p:strVal val="#ppt_x"/>
                                          </p:val>
                                        </p:tav>
                                      </p:tavLst>
                                    </p:anim>
                                    <p:anim calcmode="lin" valueType="num">
                                      <p:cBhvr additive="base">
                                        <p:cTn id="199"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3114"/>
                                        </p:tgtEl>
                                        <p:attrNameLst>
                                          <p:attrName>style.visibility</p:attrName>
                                        </p:attrNameLst>
                                      </p:cBhvr>
                                      <p:to>
                                        <p:strVal val="visible"/>
                                      </p:to>
                                    </p:set>
                                    <p:anim calcmode="lin" valueType="num">
                                      <p:cBhvr additive="base">
                                        <p:cTn id="204" dur="500" fill="hold"/>
                                        <p:tgtEl>
                                          <p:spTgt spid="3114"/>
                                        </p:tgtEl>
                                        <p:attrNameLst>
                                          <p:attrName>ppt_x</p:attrName>
                                        </p:attrNameLst>
                                      </p:cBhvr>
                                      <p:tavLst>
                                        <p:tav tm="0">
                                          <p:val>
                                            <p:strVal val="#ppt_x"/>
                                          </p:val>
                                        </p:tav>
                                        <p:tav tm="100000">
                                          <p:val>
                                            <p:strVal val="#ppt_x"/>
                                          </p:val>
                                        </p:tav>
                                      </p:tavLst>
                                    </p:anim>
                                    <p:anim calcmode="lin" valueType="num">
                                      <p:cBhvr additive="base">
                                        <p:cTn id="205" dur="500" fill="hold"/>
                                        <p:tgtEl>
                                          <p:spTgt spid="3114"/>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3118"/>
                                        </p:tgtEl>
                                        <p:attrNameLst>
                                          <p:attrName>style.visibility</p:attrName>
                                        </p:attrNameLst>
                                      </p:cBhvr>
                                      <p:to>
                                        <p:strVal val="visible"/>
                                      </p:to>
                                    </p:set>
                                    <p:anim calcmode="lin" valueType="num">
                                      <p:cBhvr additive="base">
                                        <p:cTn id="210" dur="500" fill="hold"/>
                                        <p:tgtEl>
                                          <p:spTgt spid="3118"/>
                                        </p:tgtEl>
                                        <p:attrNameLst>
                                          <p:attrName>ppt_x</p:attrName>
                                        </p:attrNameLst>
                                      </p:cBhvr>
                                      <p:tavLst>
                                        <p:tav tm="0">
                                          <p:val>
                                            <p:strVal val="#ppt_x"/>
                                          </p:val>
                                        </p:tav>
                                        <p:tav tm="100000">
                                          <p:val>
                                            <p:strVal val="#ppt_x"/>
                                          </p:val>
                                        </p:tav>
                                      </p:tavLst>
                                    </p:anim>
                                    <p:anim calcmode="lin" valueType="num">
                                      <p:cBhvr additive="base">
                                        <p:cTn id="211" dur="500" fill="hold"/>
                                        <p:tgtEl>
                                          <p:spTgt spid="3118"/>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3112"/>
                                        </p:tgtEl>
                                        <p:attrNameLst>
                                          <p:attrName>style.visibility</p:attrName>
                                        </p:attrNameLst>
                                      </p:cBhvr>
                                      <p:to>
                                        <p:strVal val="visible"/>
                                      </p:to>
                                    </p:set>
                                    <p:anim calcmode="lin" valueType="num">
                                      <p:cBhvr additive="base">
                                        <p:cTn id="216" dur="500" fill="hold"/>
                                        <p:tgtEl>
                                          <p:spTgt spid="3112"/>
                                        </p:tgtEl>
                                        <p:attrNameLst>
                                          <p:attrName>ppt_x</p:attrName>
                                        </p:attrNameLst>
                                      </p:cBhvr>
                                      <p:tavLst>
                                        <p:tav tm="0">
                                          <p:val>
                                            <p:strVal val="#ppt_x"/>
                                          </p:val>
                                        </p:tav>
                                        <p:tav tm="100000">
                                          <p:val>
                                            <p:strVal val="#ppt_x"/>
                                          </p:val>
                                        </p:tav>
                                      </p:tavLst>
                                    </p:anim>
                                    <p:anim calcmode="lin" valueType="num">
                                      <p:cBhvr additive="base">
                                        <p:cTn id="217" dur="500" fill="hold"/>
                                        <p:tgtEl>
                                          <p:spTgt spid="3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P spid="3102" grpId="0" animBg="1"/>
      <p:bldP spid="3101" grpId="0" animBg="1"/>
      <p:bldP spid="3100" grpId="0" animBg="1"/>
      <p:bldP spid="3092" grpId="0" animBg="1"/>
      <p:bldP spid="3099" grpId="0" animBg="1"/>
      <p:bldP spid="3098" grpId="0" animBg="1"/>
      <p:bldP spid="3096" grpId="0" animBg="1"/>
      <p:bldP spid="3095" grpId="0" animBg="1"/>
      <p:bldP spid="3093" grpId="0" animBg="1"/>
      <p:bldP spid="40" grpId="0" animBg="1"/>
      <p:bldP spid="3121" grpId="0" animBg="1"/>
      <p:bldP spid="3120" grpId="0" animBg="1"/>
      <p:bldP spid="3119" grpId="0" animBg="1"/>
      <p:bldP spid="3118" grpId="0" animBg="1"/>
      <p:bldP spid="3117" grpId="0" animBg="1"/>
      <p:bldP spid="3116" grpId="0" animBg="1"/>
      <p:bldP spid="3115" grpId="0" animBg="1"/>
      <p:bldP spid="3112" grpId="0" animBg="1"/>
      <p:bldP spid="3111" grpId="0" animBg="1"/>
      <p:bldP spid="3114" grpId="0" animBg="1"/>
      <p:bldP spid="56"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31184"/>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8713" y="915959"/>
            <a:ext cx="10287070" cy="4941933"/>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958713" y="915959"/>
            <a:ext cx="10124846"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dirty="0" smtClean="0">
                <a:latin typeface="Calibri" pitchFamily="34" charset="0"/>
                <a:ea typeface="方正仿宋_GBK" charset="-122"/>
                <a:cs typeface="Times New Roman" pitchFamily="18" charset="0"/>
              </a:rPr>
              <a:t>二、日常运行费用</a:t>
            </a:r>
          </a:p>
          <a:p>
            <a:r>
              <a:rPr lang="en-US" altLang="en-US" sz="1600" dirty="0" smtClean="0">
                <a:latin typeface="Calibri" pitchFamily="34" charset="0"/>
                <a:ea typeface="方正仿宋_GBK" charset="-122"/>
                <a:cs typeface="Times New Roman" pitchFamily="18" charset="0"/>
              </a:rPr>
              <a:t>1.</a:t>
            </a:r>
            <a:r>
              <a:rPr lang="zh-CN" altLang="en-US" sz="1600" dirty="0" smtClean="0">
                <a:latin typeface="Calibri" pitchFamily="34" charset="0"/>
                <a:ea typeface="方正仿宋_GBK" charset="-122"/>
                <a:cs typeface="Times New Roman" pitchFamily="18" charset="0"/>
              </a:rPr>
              <a:t>无归口管理部门费用</a:t>
            </a:r>
          </a:p>
          <a:p>
            <a:r>
              <a:rPr lang="zh-CN" altLang="en-US" sz="1600" dirty="0" smtClean="0">
                <a:latin typeface="Calibri" pitchFamily="34" charset="0"/>
                <a:ea typeface="方正仿宋_GBK" charset="-122"/>
                <a:cs typeface="Times New Roman" pitchFamily="18" charset="0"/>
              </a:rPr>
              <a:t>（</a:t>
            </a:r>
            <a:r>
              <a:rPr lang="en-US" altLang="en-US" sz="1600" dirty="0" smtClean="0">
                <a:latin typeface="Calibri" pitchFamily="34" charset="0"/>
                <a:ea typeface="方正仿宋_GBK" charset="-122"/>
                <a:cs typeface="Times New Roman" pitchFamily="18" charset="0"/>
              </a:rPr>
              <a:t>1</a:t>
            </a:r>
            <a:r>
              <a:rPr lang="zh-CN" altLang="en-US" sz="1600" dirty="0" smtClean="0">
                <a:latin typeface="Calibri" pitchFamily="34" charset="0"/>
                <a:ea typeface="方正仿宋_GBK" charset="-122"/>
                <a:cs typeface="Times New Roman" pitchFamily="18" charset="0"/>
              </a:rPr>
              <a:t>）二级学院（无借款进行①②步骤，有借款可直接进行②步骤）</a:t>
            </a:r>
          </a:p>
          <a:p>
            <a:r>
              <a:rPr lang="zh-CN" altLang="en-US" sz="1600" dirty="0" smtClean="0">
                <a:latin typeface="Calibri" pitchFamily="34" charset="0"/>
                <a:ea typeface="方正仿宋_GBK" charset="-122"/>
                <a:cs typeface="Times New Roman" pitchFamily="18" charset="0"/>
              </a:rPr>
              <a:t>（</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预算管理流程）：</a:t>
            </a:r>
          </a:p>
          <a:p>
            <a:r>
              <a:rPr lang="zh-CN" altLang="en-US" sz="1600" dirty="0" smtClean="0">
                <a:latin typeface="Calibri" pitchFamily="34" charset="0"/>
                <a:ea typeface="方正仿宋_GBK" charset="-122"/>
                <a:cs typeface="Times New Roman" pitchFamily="18" charset="0"/>
              </a:rPr>
              <a:t>①申请人在</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上填写费用申请单。流程为：申请人→二级学院负责人（审批事项的合理性）；</a:t>
            </a:r>
          </a:p>
          <a:p>
            <a:r>
              <a:rPr lang="zh-CN" altLang="en-US" sz="1600" dirty="0" smtClean="0">
                <a:latin typeface="Calibri" pitchFamily="34" charset="0"/>
                <a:ea typeface="方正仿宋_GBK" charset="-122"/>
                <a:cs typeface="Times New Roman" pitchFamily="18" charset="0"/>
              </a:rPr>
              <a:t>②申请人点击申请单生成</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报销单。流程为：申请人→财务会计→财务负责人→财务分管校领导。</a:t>
            </a:r>
            <a:r>
              <a:rPr lang="en-US" altLang="en-US" sz="1600" dirty="0" smtClean="0">
                <a:latin typeface="Calibri" pitchFamily="34" charset="0"/>
                <a:ea typeface="方正仿宋_GBK" charset="-122"/>
                <a:cs typeface="Times New Roman" pitchFamily="18" charset="0"/>
              </a:rPr>
              <a:t> </a:t>
            </a:r>
            <a:endParaRPr lang="zh-CN" altLang="en-US" sz="1600" dirty="0" smtClean="0">
              <a:latin typeface="Calibri" pitchFamily="34" charset="0"/>
              <a:ea typeface="方正仿宋_GBK" charset="-122"/>
              <a:cs typeface="Times New Roman" pitchFamily="18" charset="0"/>
            </a:endParaRPr>
          </a:p>
          <a:p>
            <a:r>
              <a:rPr lang="zh-CN" altLang="en-US" sz="1600" dirty="0" smtClean="0">
                <a:latin typeface="Calibri" pitchFamily="34" charset="0"/>
                <a:ea typeface="方正仿宋_GBK" charset="-122"/>
                <a:cs typeface="Times New Roman" pitchFamily="18" charset="0"/>
              </a:rPr>
              <a:t>（财务核算管理流程）：填写纸质报销单。流程为：申请人→二级学院负责人（审批事项的真实性）→财务会计→财务负责人→出纳。</a:t>
            </a:r>
            <a:endParaRPr lang="en-US" altLang="zh-CN" sz="1600" dirty="0" smtClean="0">
              <a:latin typeface="Calibri" pitchFamily="34" charset="0"/>
              <a:ea typeface="方正仿宋_GBK" charset="-122"/>
              <a:cs typeface="Times New Roman" pitchFamily="18" charset="0"/>
            </a:endParaRPr>
          </a:p>
          <a:p>
            <a:r>
              <a:rPr lang="en-US" altLang="zh-CN" sz="2400" dirty="0" smtClean="0"/>
              <a:t>U8</a:t>
            </a:r>
            <a:r>
              <a:rPr lang="zh-CN" altLang="en-US" sz="2400" dirty="0" smtClean="0"/>
              <a:t>报销单流程：</a:t>
            </a:r>
            <a:endParaRPr lang="en-US" altLang="zh-CN" sz="2400" dirty="0" smtClean="0"/>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dirty="0" smtClean="0">
              <a:solidFill>
                <a:schemeClr val="accent1">
                  <a:lumMod val="50000"/>
                </a:schemeClr>
              </a:solidFill>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82394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819239" y="54635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102" name="Rectangle 30"/>
          <p:cNvSpPr>
            <a:spLocks noChangeArrowheads="1"/>
          </p:cNvSpPr>
          <p:nvPr/>
        </p:nvSpPr>
        <p:spPr bwMode="auto">
          <a:xfrm>
            <a:off x="2455043" y="3324221"/>
            <a:ext cx="1295400" cy="2857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00" name="Rectangle 28"/>
          <p:cNvSpPr>
            <a:spLocks noChangeArrowheads="1"/>
          </p:cNvSpPr>
          <p:nvPr/>
        </p:nvSpPr>
        <p:spPr bwMode="auto">
          <a:xfrm>
            <a:off x="2455043" y="3817258"/>
            <a:ext cx="1295400" cy="2857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2" name="Rectangle 20"/>
          <p:cNvSpPr>
            <a:spLocks noChangeArrowheads="1"/>
          </p:cNvSpPr>
          <p:nvPr/>
        </p:nvSpPr>
        <p:spPr bwMode="auto">
          <a:xfrm>
            <a:off x="2455043" y="4842019"/>
            <a:ext cx="1295400" cy="217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财务处分管校领导</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9" name="Line 27"/>
          <p:cNvSpPr>
            <a:spLocks noChangeShapeType="1"/>
          </p:cNvSpPr>
          <p:nvPr/>
        </p:nvSpPr>
        <p:spPr bwMode="auto">
          <a:xfrm>
            <a:off x="8112937" y="4464194"/>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8" name="Line 26"/>
          <p:cNvSpPr>
            <a:spLocks noChangeShapeType="1"/>
          </p:cNvSpPr>
          <p:nvPr/>
        </p:nvSpPr>
        <p:spPr bwMode="auto">
          <a:xfrm>
            <a:off x="3097985" y="3614058"/>
            <a:ext cx="0" cy="203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6" name="Line 24"/>
          <p:cNvSpPr>
            <a:spLocks noChangeShapeType="1"/>
          </p:cNvSpPr>
          <p:nvPr/>
        </p:nvSpPr>
        <p:spPr bwMode="auto">
          <a:xfrm>
            <a:off x="3097985" y="4123530"/>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5" name="Rectangle 23"/>
          <p:cNvSpPr>
            <a:spLocks noChangeArrowheads="1"/>
          </p:cNvSpPr>
          <p:nvPr/>
        </p:nvSpPr>
        <p:spPr bwMode="auto">
          <a:xfrm>
            <a:off x="2455043" y="4315617"/>
            <a:ext cx="1295400" cy="304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4" name="Rectangle 32"/>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09" name="Rectangle 3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10" name="Rectangle 3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 name="Line 24"/>
          <p:cNvSpPr>
            <a:spLocks noChangeShapeType="1"/>
          </p:cNvSpPr>
          <p:nvPr/>
        </p:nvSpPr>
        <p:spPr bwMode="auto">
          <a:xfrm>
            <a:off x="3097985" y="4649932"/>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21" name="Rectangle 49"/>
          <p:cNvSpPr>
            <a:spLocks noChangeArrowheads="1"/>
          </p:cNvSpPr>
          <p:nvPr/>
        </p:nvSpPr>
        <p:spPr bwMode="auto">
          <a:xfrm>
            <a:off x="7541435" y="3324221"/>
            <a:ext cx="1133475" cy="2857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20" name="Rectangle 48"/>
          <p:cNvSpPr>
            <a:spLocks noChangeArrowheads="1"/>
          </p:cNvSpPr>
          <p:nvPr/>
        </p:nvSpPr>
        <p:spPr bwMode="auto">
          <a:xfrm>
            <a:off x="7541435" y="3800472"/>
            <a:ext cx="1133475"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cs typeface="宋体" pitchFamily="2" charset="-122"/>
              </a:rPr>
              <a:t>二级学院院长</a:t>
            </a:r>
          </a:p>
        </p:txBody>
      </p:sp>
      <p:sp>
        <p:nvSpPr>
          <p:cNvPr id="3119" name="Rectangle 47"/>
          <p:cNvSpPr>
            <a:spLocks noChangeArrowheads="1"/>
          </p:cNvSpPr>
          <p:nvPr/>
        </p:nvSpPr>
        <p:spPr bwMode="auto">
          <a:xfrm>
            <a:off x="7543023" y="4219574"/>
            <a:ext cx="1133475"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8" name="Line 46"/>
          <p:cNvSpPr>
            <a:spLocks noChangeShapeType="1"/>
          </p:cNvSpPr>
          <p:nvPr/>
        </p:nvSpPr>
        <p:spPr bwMode="auto">
          <a:xfrm>
            <a:off x="8109761" y="4864424"/>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7" name="Line 45"/>
          <p:cNvSpPr>
            <a:spLocks noChangeShapeType="1"/>
          </p:cNvSpPr>
          <p:nvPr/>
        </p:nvSpPr>
        <p:spPr bwMode="auto">
          <a:xfrm>
            <a:off x="8108173" y="4014786"/>
            <a:ext cx="1588" cy="2047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6" name="AutoShape 44"/>
          <p:cNvSpPr>
            <a:spLocks noChangeShapeType="1"/>
          </p:cNvSpPr>
          <p:nvPr/>
        </p:nvSpPr>
        <p:spPr bwMode="auto">
          <a:xfrm flipH="1">
            <a:off x="8676498" y="4272645"/>
            <a:ext cx="4286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5" name="Oval 43"/>
          <p:cNvSpPr>
            <a:spLocks noChangeArrowheads="1"/>
          </p:cNvSpPr>
          <p:nvPr/>
        </p:nvSpPr>
        <p:spPr bwMode="auto">
          <a:xfrm>
            <a:off x="9105123" y="3800472"/>
            <a:ext cx="1790700" cy="10065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到此步骤经办人就把纸质单据交预算会计处理，自己不再跑流程。</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2" name="Rectangle 40"/>
          <p:cNvSpPr>
            <a:spLocks noChangeArrowheads="1"/>
          </p:cNvSpPr>
          <p:nvPr/>
        </p:nvSpPr>
        <p:spPr bwMode="auto">
          <a:xfrm>
            <a:off x="7155674" y="5063145"/>
            <a:ext cx="1914525" cy="2669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出纳（在</a:t>
            </a:r>
            <a:r>
              <a:rPr kumimoji="0" lang="en-US" alt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U8</a:t>
            </a: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进行付款操作）</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1" name="Line 39"/>
          <p:cNvSpPr>
            <a:spLocks noChangeShapeType="1"/>
          </p:cNvSpPr>
          <p:nvPr/>
        </p:nvSpPr>
        <p:spPr bwMode="auto">
          <a:xfrm>
            <a:off x="8100233" y="3609972"/>
            <a:ext cx="0" cy="190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4" name="Rectangle 42"/>
          <p:cNvSpPr>
            <a:spLocks noChangeArrowheads="1"/>
          </p:cNvSpPr>
          <p:nvPr/>
        </p:nvSpPr>
        <p:spPr bwMode="auto">
          <a:xfrm>
            <a:off x="7527141" y="4649932"/>
            <a:ext cx="1133475" cy="2144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28" name="Rectangle 56"/>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29" name="Rectangle 5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30" name="Rectangle 5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6" name="TextBox 55"/>
          <p:cNvSpPr txBox="1"/>
          <p:nvPr/>
        </p:nvSpPr>
        <p:spPr>
          <a:xfrm>
            <a:off x="6102248" y="2862556"/>
            <a:ext cx="3995969" cy="461665"/>
          </a:xfrm>
          <a:prstGeom prst="rect">
            <a:avLst/>
          </a:prstGeom>
          <a:noFill/>
        </p:spPr>
        <p:txBody>
          <a:bodyPr wrap="square" rtlCol="0">
            <a:spAutoFit/>
          </a:bodyPr>
          <a:lstStyle/>
          <a:p>
            <a:r>
              <a:rPr lang="zh-CN" altLang="en-US" sz="2400" dirty="0" smtClean="0"/>
              <a:t>纸质流程：</a:t>
            </a:r>
            <a:endParaRPr lang="zh-CN" altLang="en-US" sz="2400" dirty="0"/>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1.16055E-6 -3.7037E-6 L 0.20479 0.34445 " pathEditMode="relative" rAng="0" ptsTypes="AA">
                                      <p:cBhvr>
                                        <p:cTn id="28" dur="500" spd="-99900" fill="hold"/>
                                        <p:tgtEl>
                                          <p:spTgt spid="27"/>
                                        </p:tgtEl>
                                        <p:attrNameLst>
                                          <p:attrName>ppt_x,ppt_y</p:attrName>
                                        </p:attrNameLst>
                                      </p:cBhvr>
                                      <p:rCtr x="102" y="17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 calcmode="lin" valueType="num">
                                      <p:cBhvr additive="base">
                                        <p:cTn id="4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2" end="2"/>
                                            </p:txEl>
                                          </p:spTgt>
                                        </p:tgtEl>
                                        <p:attrNameLst>
                                          <p:attrName>style.visibility</p:attrName>
                                        </p:attrNameLst>
                                      </p:cBhvr>
                                      <p:to>
                                        <p:strVal val="visible"/>
                                      </p:to>
                                    </p:set>
                                    <p:anim calcmode="lin" valueType="num">
                                      <p:cBhvr additive="base">
                                        <p:cTn id="5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
                                            <p:txEl>
                                              <p:pRg st="3" end="3"/>
                                            </p:txEl>
                                          </p:spTgt>
                                        </p:tgtEl>
                                        <p:attrNameLst>
                                          <p:attrName>style.visibility</p:attrName>
                                        </p:attrNameLst>
                                      </p:cBhvr>
                                      <p:to>
                                        <p:strVal val="visible"/>
                                      </p:to>
                                    </p:set>
                                    <p:anim calcmode="lin" valueType="num">
                                      <p:cBhvr additive="base">
                                        <p:cTn id="60"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
                                            <p:txEl>
                                              <p:pRg st="4" end="4"/>
                                            </p:txEl>
                                          </p:spTgt>
                                        </p:tgtEl>
                                        <p:attrNameLst>
                                          <p:attrName>style.visibility</p:attrName>
                                        </p:attrNameLst>
                                      </p:cBhvr>
                                      <p:to>
                                        <p:strVal val="visible"/>
                                      </p:to>
                                    </p:set>
                                    <p:anim calcmode="lin" valueType="num">
                                      <p:cBhvr additive="base">
                                        <p:cTn id="6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xEl>
                                              <p:pRg st="5" end="5"/>
                                            </p:txEl>
                                          </p:spTgt>
                                        </p:tgtEl>
                                        <p:attrNameLst>
                                          <p:attrName>style.visibility</p:attrName>
                                        </p:attrNameLst>
                                      </p:cBhvr>
                                      <p:to>
                                        <p:strVal val="visible"/>
                                      </p:to>
                                    </p:set>
                                    <p:anim calcmode="lin" valueType="num">
                                      <p:cBhvr additive="base">
                                        <p:cTn id="72"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6">
                                            <p:txEl>
                                              <p:pRg st="6" end="6"/>
                                            </p:txEl>
                                          </p:spTgt>
                                        </p:tgtEl>
                                        <p:attrNameLst>
                                          <p:attrName>style.visibility</p:attrName>
                                        </p:attrNameLst>
                                      </p:cBhvr>
                                      <p:to>
                                        <p:strVal val="visible"/>
                                      </p:to>
                                    </p:set>
                                    <p:anim calcmode="lin" valueType="num">
                                      <p:cBhvr additive="base">
                                        <p:cTn id="78"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6">
                                            <p:txEl>
                                              <p:pRg st="7" end="7"/>
                                            </p:txEl>
                                          </p:spTgt>
                                        </p:tgtEl>
                                        <p:attrNameLst>
                                          <p:attrName>style.visibility</p:attrName>
                                        </p:attrNameLst>
                                      </p:cBhvr>
                                      <p:to>
                                        <p:strVal val="visible"/>
                                      </p:to>
                                    </p:set>
                                    <p:anim calcmode="lin" valueType="num">
                                      <p:cBhvr additive="base">
                                        <p:cTn id="84"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102"/>
                                        </p:tgtEl>
                                        <p:attrNameLst>
                                          <p:attrName>style.visibility</p:attrName>
                                        </p:attrNameLst>
                                      </p:cBhvr>
                                      <p:to>
                                        <p:strVal val="visible"/>
                                      </p:to>
                                    </p:set>
                                    <p:anim calcmode="lin" valueType="num">
                                      <p:cBhvr additive="base">
                                        <p:cTn id="90" dur="500" fill="hold"/>
                                        <p:tgtEl>
                                          <p:spTgt spid="3102"/>
                                        </p:tgtEl>
                                        <p:attrNameLst>
                                          <p:attrName>ppt_x</p:attrName>
                                        </p:attrNameLst>
                                      </p:cBhvr>
                                      <p:tavLst>
                                        <p:tav tm="0">
                                          <p:val>
                                            <p:strVal val="#ppt_x"/>
                                          </p:val>
                                        </p:tav>
                                        <p:tav tm="100000">
                                          <p:val>
                                            <p:strVal val="#ppt_x"/>
                                          </p:val>
                                        </p:tav>
                                      </p:tavLst>
                                    </p:anim>
                                    <p:anim calcmode="lin" valueType="num">
                                      <p:cBhvr additive="base">
                                        <p:cTn id="91" dur="500" fill="hold"/>
                                        <p:tgtEl>
                                          <p:spTgt spid="3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98"/>
                                        </p:tgtEl>
                                        <p:attrNameLst>
                                          <p:attrName>style.visibility</p:attrName>
                                        </p:attrNameLst>
                                      </p:cBhvr>
                                      <p:to>
                                        <p:strVal val="visible"/>
                                      </p:to>
                                    </p:set>
                                    <p:anim calcmode="lin" valueType="num">
                                      <p:cBhvr additive="base">
                                        <p:cTn id="96" dur="500" fill="hold"/>
                                        <p:tgtEl>
                                          <p:spTgt spid="3098"/>
                                        </p:tgtEl>
                                        <p:attrNameLst>
                                          <p:attrName>ppt_x</p:attrName>
                                        </p:attrNameLst>
                                      </p:cBhvr>
                                      <p:tavLst>
                                        <p:tav tm="0">
                                          <p:val>
                                            <p:strVal val="#ppt_x"/>
                                          </p:val>
                                        </p:tav>
                                        <p:tav tm="100000">
                                          <p:val>
                                            <p:strVal val="#ppt_x"/>
                                          </p:val>
                                        </p:tav>
                                      </p:tavLst>
                                    </p:anim>
                                    <p:anim calcmode="lin" valueType="num">
                                      <p:cBhvr additive="base">
                                        <p:cTn id="97" dur="500" fill="hold"/>
                                        <p:tgtEl>
                                          <p:spTgt spid="309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00"/>
                                        </p:tgtEl>
                                        <p:attrNameLst>
                                          <p:attrName>style.visibility</p:attrName>
                                        </p:attrNameLst>
                                      </p:cBhvr>
                                      <p:to>
                                        <p:strVal val="visible"/>
                                      </p:to>
                                    </p:set>
                                    <p:anim calcmode="lin" valueType="num">
                                      <p:cBhvr additive="base">
                                        <p:cTn id="102" dur="500" fill="hold"/>
                                        <p:tgtEl>
                                          <p:spTgt spid="3100"/>
                                        </p:tgtEl>
                                        <p:attrNameLst>
                                          <p:attrName>ppt_x</p:attrName>
                                        </p:attrNameLst>
                                      </p:cBhvr>
                                      <p:tavLst>
                                        <p:tav tm="0">
                                          <p:val>
                                            <p:strVal val="#ppt_x"/>
                                          </p:val>
                                        </p:tav>
                                        <p:tav tm="100000">
                                          <p:val>
                                            <p:strVal val="#ppt_x"/>
                                          </p:val>
                                        </p:tav>
                                      </p:tavLst>
                                    </p:anim>
                                    <p:anim calcmode="lin" valueType="num">
                                      <p:cBhvr additive="base">
                                        <p:cTn id="103" dur="500" fill="hold"/>
                                        <p:tgtEl>
                                          <p:spTgt spid="310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096"/>
                                        </p:tgtEl>
                                        <p:attrNameLst>
                                          <p:attrName>style.visibility</p:attrName>
                                        </p:attrNameLst>
                                      </p:cBhvr>
                                      <p:to>
                                        <p:strVal val="visible"/>
                                      </p:to>
                                    </p:set>
                                    <p:anim calcmode="lin" valueType="num">
                                      <p:cBhvr additive="base">
                                        <p:cTn id="108" dur="500" fill="hold"/>
                                        <p:tgtEl>
                                          <p:spTgt spid="3096"/>
                                        </p:tgtEl>
                                        <p:attrNameLst>
                                          <p:attrName>ppt_x</p:attrName>
                                        </p:attrNameLst>
                                      </p:cBhvr>
                                      <p:tavLst>
                                        <p:tav tm="0">
                                          <p:val>
                                            <p:strVal val="#ppt_x"/>
                                          </p:val>
                                        </p:tav>
                                        <p:tav tm="100000">
                                          <p:val>
                                            <p:strVal val="#ppt_x"/>
                                          </p:val>
                                        </p:tav>
                                      </p:tavLst>
                                    </p:anim>
                                    <p:anim calcmode="lin" valueType="num">
                                      <p:cBhvr additive="base">
                                        <p:cTn id="109"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095"/>
                                        </p:tgtEl>
                                        <p:attrNameLst>
                                          <p:attrName>style.visibility</p:attrName>
                                        </p:attrNameLst>
                                      </p:cBhvr>
                                      <p:to>
                                        <p:strVal val="visible"/>
                                      </p:to>
                                    </p:set>
                                    <p:anim calcmode="lin" valueType="num">
                                      <p:cBhvr additive="base">
                                        <p:cTn id="114" dur="500" fill="hold"/>
                                        <p:tgtEl>
                                          <p:spTgt spid="3095"/>
                                        </p:tgtEl>
                                        <p:attrNameLst>
                                          <p:attrName>ppt_x</p:attrName>
                                        </p:attrNameLst>
                                      </p:cBhvr>
                                      <p:tavLst>
                                        <p:tav tm="0">
                                          <p:val>
                                            <p:strVal val="#ppt_x"/>
                                          </p:val>
                                        </p:tav>
                                        <p:tav tm="100000">
                                          <p:val>
                                            <p:strVal val="#ppt_x"/>
                                          </p:val>
                                        </p:tav>
                                      </p:tavLst>
                                    </p:anim>
                                    <p:anim calcmode="lin" valueType="num">
                                      <p:cBhvr additive="base">
                                        <p:cTn id="115"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additive="base">
                                        <p:cTn id="120" dur="500" fill="hold"/>
                                        <p:tgtEl>
                                          <p:spTgt spid="40"/>
                                        </p:tgtEl>
                                        <p:attrNameLst>
                                          <p:attrName>ppt_x</p:attrName>
                                        </p:attrNameLst>
                                      </p:cBhvr>
                                      <p:tavLst>
                                        <p:tav tm="0">
                                          <p:val>
                                            <p:strVal val="#ppt_x"/>
                                          </p:val>
                                        </p:tav>
                                        <p:tav tm="100000">
                                          <p:val>
                                            <p:strVal val="#ppt_x"/>
                                          </p:val>
                                        </p:tav>
                                      </p:tavLst>
                                    </p:anim>
                                    <p:anim calcmode="lin" valueType="num">
                                      <p:cBhvr additive="base">
                                        <p:cTn id="12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092"/>
                                        </p:tgtEl>
                                        <p:attrNameLst>
                                          <p:attrName>style.visibility</p:attrName>
                                        </p:attrNameLst>
                                      </p:cBhvr>
                                      <p:to>
                                        <p:strVal val="visible"/>
                                      </p:to>
                                    </p:set>
                                    <p:anim calcmode="lin" valueType="num">
                                      <p:cBhvr additive="base">
                                        <p:cTn id="126" dur="500" fill="hold"/>
                                        <p:tgtEl>
                                          <p:spTgt spid="3092"/>
                                        </p:tgtEl>
                                        <p:attrNameLst>
                                          <p:attrName>ppt_x</p:attrName>
                                        </p:attrNameLst>
                                      </p:cBhvr>
                                      <p:tavLst>
                                        <p:tav tm="0">
                                          <p:val>
                                            <p:strVal val="#ppt_x"/>
                                          </p:val>
                                        </p:tav>
                                        <p:tav tm="100000">
                                          <p:val>
                                            <p:strVal val="#ppt_x"/>
                                          </p:val>
                                        </p:tav>
                                      </p:tavLst>
                                    </p:anim>
                                    <p:anim calcmode="lin" valueType="num">
                                      <p:cBhvr additive="base">
                                        <p:cTn id="127"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56"/>
                                        </p:tgtEl>
                                        <p:attrNameLst>
                                          <p:attrName>style.visibility</p:attrName>
                                        </p:attrNameLst>
                                      </p:cBhvr>
                                      <p:to>
                                        <p:strVal val="visible"/>
                                      </p:to>
                                    </p:set>
                                    <p:anim calcmode="lin" valueType="num">
                                      <p:cBhvr additive="base">
                                        <p:cTn id="132" dur="500" fill="hold"/>
                                        <p:tgtEl>
                                          <p:spTgt spid="56"/>
                                        </p:tgtEl>
                                        <p:attrNameLst>
                                          <p:attrName>ppt_x</p:attrName>
                                        </p:attrNameLst>
                                      </p:cBhvr>
                                      <p:tavLst>
                                        <p:tav tm="0">
                                          <p:val>
                                            <p:strVal val="#ppt_x"/>
                                          </p:val>
                                        </p:tav>
                                        <p:tav tm="100000">
                                          <p:val>
                                            <p:strVal val="#ppt_x"/>
                                          </p:val>
                                        </p:tav>
                                      </p:tavLst>
                                    </p:anim>
                                    <p:anim calcmode="lin" valueType="num">
                                      <p:cBhvr additive="base">
                                        <p:cTn id="13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121"/>
                                        </p:tgtEl>
                                        <p:attrNameLst>
                                          <p:attrName>style.visibility</p:attrName>
                                        </p:attrNameLst>
                                      </p:cBhvr>
                                      <p:to>
                                        <p:strVal val="visible"/>
                                      </p:to>
                                    </p:set>
                                    <p:anim calcmode="lin" valueType="num">
                                      <p:cBhvr additive="base">
                                        <p:cTn id="138" dur="500" fill="hold"/>
                                        <p:tgtEl>
                                          <p:spTgt spid="3121"/>
                                        </p:tgtEl>
                                        <p:attrNameLst>
                                          <p:attrName>ppt_x</p:attrName>
                                        </p:attrNameLst>
                                      </p:cBhvr>
                                      <p:tavLst>
                                        <p:tav tm="0">
                                          <p:val>
                                            <p:strVal val="#ppt_x"/>
                                          </p:val>
                                        </p:tav>
                                        <p:tav tm="100000">
                                          <p:val>
                                            <p:strVal val="#ppt_x"/>
                                          </p:val>
                                        </p:tav>
                                      </p:tavLst>
                                    </p:anim>
                                    <p:anim calcmode="lin" valueType="num">
                                      <p:cBhvr additive="base">
                                        <p:cTn id="139" dur="500" fill="hold"/>
                                        <p:tgtEl>
                                          <p:spTgt spid="3121"/>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111"/>
                                        </p:tgtEl>
                                        <p:attrNameLst>
                                          <p:attrName>style.visibility</p:attrName>
                                        </p:attrNameLst>
                                      </p:cBhvr>
                                      <p:to>
                                        <p:strVal val="visible"/>
                                      </p:to>
                                    </p:set>
                                    <p:anim calcmode="lin" valueType="num">
                                      <p:cBhvr additive="base">
                                        <p:cTn id="144" dur="500" fill="hold"/>
                                        <p:tgtEl>
                                          <p:spTgt spid="3111"/>
                                        </p:tgtEl>
                                        <p:attrNameLst>
                                          <p:attrName>ppt_x</p:attrName>
                                        </p:attrNameLst>
                                      </p:cBhvr>
                                      <p:tavLst>
                                        <p:tav tm="0">
                                          <p:val>
                                            <p:strVal val="#ppt_x"/>
                                          </p:val>
                                        </p:tav>
                                        <p:tav tm="100000">
                                          <p:val>
                                            <p:strVal val="#ppt_x"/>
                                          </p:val>
                                        </p:tav>
                                      </p:tavLst>
                                    </p:anim>
                                    <p:anim calcmode="lin" valueType="num">
                                      <p:cBhvr additive="base">
                                        <p:cTn id="145" dur="500" fill="hold"/>
                                        <p:tgtEl>
                                          <p:spTgt spid="3111"/>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120"/>
                                        </p:tgtEl>
                                        <p:attrNameLst>
                                          <p:attrName>style.visibility</p:attrName>
                                        </p:attrNameLst>
                                      </p:cBhvr>
                                      <p:to>
                                        <p:strVal val="visible"/>
                                      </p:to>
                                    </p:set>
                                    <p:anim calcmode="lin" valueType="num">
                                      <p:cBhvr additive="base">
                                        <p:cTn id="150" dur="500" fill="hold"/>
                                        <p:tgtEl>
                                          <p:spTgt spid="3120"/>
                                        </p:tgtEl>
                                        <p:attrNameLst>
                                          <p:attrName>ppt_x</p:attrName>
                                        </p:attrNameLst>
                                      </p:cBhvr>
                                      <p:tavLst>
                                        <p:tav tm="0">
                                          <p:val>
                                            <p:strVal val="#ppt_x"/>
                                          </p:val>
                                        </p:tav>
                                        <p:tav tm="100000">
                                          <p:val>
                                            <p:strVal val="#ppt_x"/>
                                          </p:val>
                                        </p:tav>
                                      </p:tavLst>
                                    </p:anim>
                                    <p:anim calcmode="lin" valueType="num">
                                      <p:cBhvr additive="base">
                                        <p:cTn id="151" dur="500" fill="hold"/>
                                        <p:tgtEl>
                                          <p:spTgt spid="3120"/>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117"/>
                                        </p:tgtEl>
                                        <p:attrNameLst>
                                          <p:attrName>style.visibility</p:attrName>
                                        </p:attrNameLst>
                                      </p:cBhvr>
                                      <p:to>
                                        <p:strVal val="visible"/>
                                      </p:to>
                                    </p:set>
                                    <p:anim calcmode="lin" valueType="num">
                                      <p:cBhvr additive="base">
                                        <p:cTn id="156" dur="500" fill="hold"/>
                                        <p:tgtEl>
                                          <p:spTgt spid="3117"/>
                                        </p:tgtEl>
                                        <p:attrNameLst>
                                          <p:attrName>ppt_x</p:attrName>
                                        </p:attrNameLst>
                                      </p:cBhvr>
                                      <p:tavLst>
                                        <p:tav tm="0">
                                          <p:val>
                                            <p:strVal val="#ppt_x"/>
                                          </p:val>
                                        </p:tav>
                                        <p:tav tm="100000">
                                          <p:val>
                                            <p:strVal val="#ppt_x"/>
                                          </p:val>
                                        </p:tav>
                                      </p:tavLst>
                                    </p:anim>
                                    <p:anim calcmode="lin" valueType="num">
                                      <p:cBhvr additive="base">
                                        <p:cTn id="157" dur="500" fill="hold"/>
                                        <p:tgtEl>
                                          <p:spTgt spid="3117"/>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119"/>
                                        </p:tgtEl>
                                        <p:attrNameLst>
                                          <p:attrName>style.visibility</p:attrName>
                                        </p:attrNameLst>
                                      </p:cBhvr>
                                      <p:to>
                                        <p:strVal val="visible"/>
                                      </p:to>
                                    </p:set>
                                    <p:anim calcmode="lin" valueType="num">
                                      <p:cBhvr additive="base">
                                        <p:cTn id="162" dur="500" fill="hold"/>
                                        <p:tgtEl>
                                          <p:spTgt spid="3119"/>
                                        </p:tgtEl>
                                        <p:attrNameLst>
                                          <p:attrName>ppt_x</p:attrName>
                                        </p:attrNameLst>
                                      </p:cBhvr>
                                      <p:tavLst>
                                        <p:tav tm="0">
                                          <p:val>
                                            <p:strVal val="#ppt_x"/>
                                          </p:val>
                                        </p:tav>
                                        <p:tav tm="100000">
                                          <p:val>
                                            <p:strVal val="#ppt_x"/>
                                          </p:val>
                                        </p:tav>
                                      </p:tavLst>
                                    </p:anim>
                                    <p:anim calcmode="lin" valueType="num">
                                      <p:cBhvr additive="base">
                                        <p:cTn id="163" dur="500" fill="hold"/>
                                        <p:tgtEl>
                                          <p:spTgt spid="3119"/>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3116"/>
                                        </p:tgtEl>
                                        <p:attrNameLst>
                                          <p:attrName>style.visibility</p:attrName>
                                        </p:attrNameLst>
                                      </p:cBhvr>
                                      <p:to>
                                        <p:strVal val="visible"/>
                                      </p:to>
                                    </p:set>
                                    <p:anim calcmode="lin" valueType="num">
                                      <p:cBhvr additive="base">
                                        <p:cTn id="168" dur="500" fill="hold"/>
                                        <p:tgtEl>
                                          <p:spTgt spid="3116"/>
                                        </p:tgtEl>
                                        <p:attrNameLst>
                                          <p:attrName>ppt_x</p:attrName>
                                        </p:attrNameLst>
                                      </p:cBhvr>
                                      <p:tavLst>
                                        <p:tav tm="0">
                                          <p:val>
                                            <p:strVal val="#ppt_x"/>
                                          </p:val>
                                        </p:tav>
                                        <p:tav tm="100000">
                                          <p:val>
                                            <p:strVal val="#ppt_x"/>
                                          </p:val>
                                        </p:tav>
                                      </p:tavLst>
                                    </p:anim>
                                    <p:anim calcmode="lin" valueType="num">
                                      <p:cBhvr additive="base">
                                        <p:cTn id="169" dur="500" fill="hold"/>
                                        <p:tgtEl>
                                          <p:spTgt spid="3116"/>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3115"/>
                                        </p:tgtEl>
                                        <p:attrNameLst>
                                          <p:attrName>style.visibility</p:attrName>
                                        </p:attrNameLst>
                                      </p:cBhvr>
                                      <p:to>
                                        <p:strVal val="visible"/>
                                      </p:to>
                                    </p:set>
                                    <p:anim calcmode="lin" valueType="num">
                                      <p:cBhvr additive="base">
                                        <p:cTn id="174" dur="500" fill="hold"/>
                                        <p:tgtEl>
                                          <p:spTgt spid="3115"/>
                                        </p:tgtEl>
                                        <p:attrNameLst>
                                          <p:attrName>ppt_x</p:attrName>
                                        </p:attrNameLst>
                                      </p:cBhvr>
                                      <p:tavLst>
                                        <p:tav tm="0">
                                          <p:val>
                                            <p:strVal val="#ppt_x"/>
                                          </p:val>
                                        </p:tav>
                                        <p:tav tm="100000">
                                          <p:val>
                                            <p:strVal val="#ppt_x"/>
                                          </p:val>
                                        </p:tav>
                                      </p:tavLst>
                                    </p:anim>
                                    <p:anim calcmode="lin" valueType="num">
                                      <p:cBhvr additive="base">
                                        <p:cTn id="175" dur="500" fill="hold"/>
                                        <p:tgtEl>
                                          <p:spTgt spid="3115"/>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3099"/>
                                        </p:tgtEl>
                                        <p:attrNameLst>
                                          <p:attrName>style.visibility</p:attrName>
                                        </p:attrNameLst>
                                      </p:cBhvr>
                                      <p:to>
                                        <p:strVal val="visible"/>
                                      </p:to>
                                    </p:set>
                                    <p:anim calcmode="lin" valueType="num">
                                      <p:cBhvr additive="base">
                                        <p:cTn id="180" dur="500" fill="hold"/>
                                        <p:tgtEl>
                                          <p:spTgt spid="3099"/>
                                        </p:tgtEl>
                                        <p:attrNameLst>
                                          <p:attrName>ppt_x</p:attrName>
                                        </p:attrNameLst>
                                      </p:cBhvr>
                                      <p:tavLst>
                                        <p:tav tm="0">
                                          <p:val>
                                            <p:strVal val="#ppt_x"/>
                                          </p:val>
                                        </p:tav>
                                        <p:tav tm="100000">
                                          <p:val>
                                            <p:strVal val="#ppt_x"/>
                                          </p:val>
                                        </p:tav>
                                      </p:tavLst>
                                    </p:anim>
                                    <p:anim calcmode="lin" valueType="num">
                                      <p:cBhvr additive="base">
                                        <p:cTn id="181"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3114"/>
                                        </p:tgtEl>
                                        <p:attrNameLst>
                                          <p:attrName>style.visibility</p:attrName>
                                        </p:attrNameLst>
                                      </p:cBhvr>
                                      <p:to>
                                        <p:strVal val="visible"/>
                                      </p:to>
                                    </p:set>
                                    <p:anim calcmode="lin" valueType="num">
                                      <p:cBhvr additive="base">
                                        <p:cTn id="186" dur="500" fill="hold"/>
                                        <p:tgtEl>
                                          <p:spTgt spid="3114"/>
                                        </p:tgtEl>
                                        <p:attrNameLst>
                                          <p:attrName>ppt_x</p:attrName>
                                        </p:attrNameLst>
                                      </p:cBhvr>
                                      <p:tavLst>
                                        <p:tav tm="0">
                                          <p:val>
                                            <p:strVal val="#ppt_x"/>
                                          </p:val>
                                        </p:tav>
                                        <p:tav tm="100000">
                                          <p:val>
                                            <p:strVal val="#ppt_x"/>
                                          </p:val>
                                        </p:tav>
                                      </p:tavLst>
                                    </p:anim>
                                    <p:anim calcmode="lin" valueType="num">
                                      <p:cBhvr additive="base">
                                        <p:cTn id="187" dur="500" fill="hold"/>
                                        <p:tgtEl>
                                          <p:spTgt spid="3114"/>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3118"/>
                                        </p:tgtEl>
                                        <p:attrNameLst>
                                          <p:attrName>style.visibility</p:attrName>
                                        </p:attrNameLst>
                                      </p:cBhvr>
                                      <p:to>
                                        <p:strVal val="visible"/>
                                      </p:to>
                                    </p:set>
                                    <p:anim calcmode="lin" valueType="num">
                                      <p:cBhvr additive="base">
                                        <p:cTn id="192" dur="500" fill="hold"/>
                                        <p:tgtEl>
                                          <p:spTgt spid="3118"/>
                                        </p:tgtEl>
                                        <p:attrNameLst>
                                          <p:attrName>ppt_x</p:attrName>
                                        </p:attrNameLst>
                                      </p:cBhvr>
                                      <p:tavLst>
                                        <p:tav tm="0">
                                          <p:val>
                                            <p:strVal val="#ppt_x"/>
                                          </p:val>
                                        </p:tav>
                                        <p:tav tm="100000">
                                          <p:val>
                                            <p:strVal val="#ppt_x"/>
                                          </p:val>
                                        </p:tav>
                                      </p:tavLst>
                                    </p:anim>
                                    <p:anim calcmode="lin" valueType="num">
                                      <p:cBhvr additive="base">
                                        <p:cTn id="193" dur="500" fill="hold"/>
                                        <p:tgtEl>
                                          <p:spTgt spid="3118"/>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112"/>
                                        </p:tgtEl>
                                        <p:attrNameLst>
                                          <p:attrName>style.visibility</p:attrName>
                                        </p:attrNameLst>
                                      </p:cBhvr>
                                      <p:to>
                                        <p:strVal val="visible"/>
                                      </p:to>
                                    </p:set>
                                    <p:anim calcmode="lin" valueType="num">
                                      <p:cBhvr additive="base">
                                        <p:cTn id="198" dur="500" fill="hold"/>
                                        <p:tgtEl>
                                          <p:spTgt spid="3112"/>
                                        </p:tgtEl>
                                        <p:attrNameLst>
                                          <p:attrName>ppt_x</p:attrName>
                                        </p:attrNameLst>
                                      </p:cBhvr>
                                      <p:tavLst>
                                        <p:tav tm="0">
                                          <p:val>
                                            <p:strVal val="#ppt_x"/>
                                          </p:val>
                                        </p:tav>
                                        <p:tav tm="100000">
                                          <p:val>
                                            <p:strVal val="#ppt_x"/>
                                          </p:val>
                                        </p:tav>
                                      </p:tavLst>
                                    </p:anim>
                                    <p:anim calcmode="lin" valueType="num">
                                      <p:cBhvr additive="base">
                                        <p:cTn id="199" dur="500" fill="hold"/>
                                        <p:tgtEl>
                                          <p:spTgt spid="3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P spid="3102" grpId="0" animBg="1"/>
      <p:bldP spid="3100" grpId="0" animBg="1"/>
      <p:bldP spid="3092" grpId="0" animBg="1"/>
      <p:bldP spid="3099" grpId="0" animBg="1"/>
      <p:bldP spid="3098" grpId="0" animBg="1"/>
      <p:bldP spid="3096" grpId="0" animBg="1"/>
      <p:bldP spid="3095" grpId="0" animBg="1"/>
      <p:bldP spid="40" grpId="0" animBg="1"/>
      <p:bldP spid="3121" grpId="0" animBg="1"/>
      <p:bldP spid="3120" grpId="0" animBg="1"/>
      <p:bldP spid="3119" grpId="0" animBg="1"/>
      <p:bldP spid="3118" grpId="0" animBg="1"/>
      <p:bldP spid="3117" grpId="0" animBg="1"/>
      <p:bldP spid="3116" grpId="0" animBg="1"/>
      <p:bldP spid="3115" grpId="0" animBg="1"/>
      <p:bldP spid="3112" grpId="0" animBg="1"/>
      <p:bldP spid="3111" grpId="0" animBg="1"/>
      <p:bldP spid="3114" grpId="0" animBg="1"/>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31184"/>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000109"/>
            <a:ext cx="10375060" cy="5438690"/>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954847" y="1000109"/>
            <a:ext cx="10128712"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en-US" sz="1600" dirty="0" smtClean="0">
                <a:latin typeface="Calibri" pitchFamily="34" charset="0"/>
                <a:ea typeface="方正仿宋_GBK" charset="-122"/>
                <a:cs typeface="Times New Roman" pitchFamily="18" charset="0"/>
              </a:rPr>
              <a:t>2.</a:t>
            </a:r>
            <a:r>
              <a:rPr lang="zh-CN" altLang="en-US" sz="1600" dirty="0" smtClean="0">
                <a:latin typeface="Calibri" pitchFamily="34" charset="0"/>
                <a:ea typeface="方正仿宋_GBK" charset="-122"/>
                <a:cs typeface="Times New Roman" pitchFamily="18" charset="0"/>
              </a:rPr>
              <a:t>有归口管理部门</a:t>
            </a:r>
          </a:p>
          <a:p>
            <a:r>
              <a:rPr lang="en-US" altLang="en-US" sz="1600" dirty="0" smtClean="0">
                <a:latin typeface="Calibri" pitchFamily="34" charset="0"/>
                <a:ea typeface="方正仿宋_GBK" charset="-122"/>
                <a:cs typeface="Times New Roman" pitchFamily="18" charset="0"/>
              </a:rPr>
              <a:t>1</a:t>
            </a:r>
            <a:r>
              <a:rPr lang="zh-CN" altLang="en-US" sz="1600" dirty="0" smtClean="0">
                <a:latin typeface="Calibri" pitchFamily="34" charset="0"/>
                <a:ea typeface="方正仿宋_GBK" charset="-122"/>
                <a:cs typeface="Times New Roman" pitchFamily="18" charset="0"/>
              </a:rPr>
              <a:t>）已划拨至二级学院和职能部门部分</a:t>
            </a:r>
          </a:p>
          <a:p>
            <a:r>
              <a:rPr lang="zh-CN" altLang="en-US" sz="1600" dirty="0" smtClean="0">
                <a:latin typeface="Calibri" pitchFamily="34" charset="0"/>
                <a:ea typeface="方正仿宋_GBK" charset="-122"/>
                <a:cs typeface="Times New Roman" pitchFamily="18" charset="0"/>
              </a:rPr>
              <a:t>（</a:t>
            </a:r>
            <a:r>
              <a:rPr lang="en-US" altLang="en-US" sz="1600" dirty="0" smtClean="0">
                <a:latin typeface="Calibri" pitchFamily="34" charset="0"/>
                <a:ea typeface="方正仿宋_GBK" charset="-122"/>
                <a:cs typeface="Times New Roman" pitchFamily="18" charset="0"/>
              </a:rPr>
              <a:t>1</a:t>
            </a:r>
            <a:r>
              <a:rPr lang="zh-CN" altLang="en-US" sz="1600" dirty="0" smtClean="0">
                <a:latin typeface="Calibri" pitchFamily="34" charset="0"/>
                <a:ea typeface="方正仿宋_GBK" charset="-122"/>
                <a:cs typeface="Times New Roman" pitchFamily="18" charset="0"/>
              </a:rPr>
              <a:t>）二级学院（无借款进行①②步骤，有借款可直接进行②步骤）</a:t>
            </a:r>
          </a:p>
          <a:p>
            <a:r>
              <a:rPr lang="zh-CN" altLang="en-US" sz="1600" dirty="0" smtClean="0">
                <a:latin typeface="Calibri" pitchFamily="34" charset="0"/>
                <a:ea typeface="方正仿宋_GBK" charset="-122"/>
                <a:cs typeface="Times New Roman" pitchFamily="18" charset="0"/>
              </a:rPr>
              <a:t>（</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预算管理流程）：</a:t>
            </a:r>
          </a:p>
          <a:p>
            <a:r>
              <a:rPr lang="zh-CN" altLang="en-US" sz="1600" dirty="0" smtClean="0">
                <a:latin typeface="Calibri" pitchFamily="34" charset="0"/>
                <a:ea typeface="方正仿宋_GBK" charset="-122"/>
                <a:cs typeface="Times New Roman" pitchFamily="18" charset="0"/>
              </a:rPr>
              <a:t>①申请人在</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上填写费用申请单。流程为：申请人→二级学院负责人（审批事项的合理性）；</a:t>
            </a:r>
          </a:p>
          <a:p>
            <a:r>
              <a:rPr lang="zh-CN" altLang="en-US" sz="1600" dirty="0" smtClean="0">
                <a:latin typeface="Calibri" pitchFamily="34" charset="0"/>
                <a:ea typeface="方正仿宋_GBK" charset="-122"/>
                <a:cs typeface="Times New Roman" pitchFamily="18" charset="0"/>
              </a:rPr>
              <a:t>②申请人点击申请单生成</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报销单。流程为：申请人→归口管理部门分管校领导→财务会计→财务负责人→财务分管校领导。</a:t>
            </a:r>
            <a:r>
              <a:rPr lang="en-US" altLang="en-US" sz="1600" dirty="0" smtClean="0">
                <a:latin typeface="Calibri" pitchFamily="34" charset="0"/>
                <a:ea typeface="方正仿宋_GBK" charset="-122"/>
                <a:cs typeface="Times New Roman" pitchFamily="18" charset="0"/>
              </a:rPr>
              <a:t> </a:t>
            </a:r>
            <a:endParaRPr lang="zh-CN" altLang="en-US" sz="1600" dirty="0" smtClean="0">
              <a:latin typeface="Calibri" pitchFamily="34" charset="0"/>
              <a:ea typeface="方正仿宋_GBK" charset="-122"/>
              <a:cs typeface="Times New Roman" pitchFamily="18" charset="0"/>
            </a:endParaRPr>
          </a:p>
          <a:p>
            <a:r>
              <a:rPr lang="zh-CN" altLang="en-US" sz="1600" dirty="0" smtClean="0">
                <a:latin typeface="Calibri" pitchFamily="34" charset="0"/>
                <a:ea typeface="方正仿宋_GBK" charset="-122"/>
                <a:cs typeface="Times New Roman" pitchFamily="18" charset="0"/>
              </a:rPr>
              <a:t>（财务核算管理流程）：填写纸质报销单。流程为：申请人→二级学院负责人（审批事项的真实性）→财务会计→财务负责人→出纳。</a:t>
            </a:r>
            <a:endParaRPr lang="en-US" altLang="zh-CN" sz="1600" dirty="0" smtClean="0">
              <a:latin typeface="Calibri" pitchFamily="34" charset="0"/>
              <a:ea typeface="方正仿宋_GBK" charset="-122"/>
              <a:cs typeface="Times New Roman" pitchFamily="18" charset="0"/>
            </a:endParaRPr>
          </a:p>
          <a:p>
            <a:r>
              <a:rPr lang="en-US" altLang="zh-CN" sz="2400" dirty="0" smtClean="0"/>
              <a:t>U8</a:t>
            </a:r>
            <a:r>
              <a:rPr lang="zh-CN" altLang="en-US" sz="2400" dirty="0" smtClean="0"/>
              <a:t>报销单流程：</a:t>
            </a:r>
            <a:endParaRPr lang="en-US" altLang="zh-CN" sz="2400" dirty="0" smtClean="0"/>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dirty="0" smtClean="0">
              <a:solidFill>
                <a:schemeClr val="accent1">
                  <a:lumMod val="50000"/>
                </a:schemeClr>
              </a:solidFill>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82394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102" name="Rectangle 30"/>
          <p:cNvSpPr>
            <a:spLocks noChangeArrowheads="1"/>
          </p:cNvSpPr>
          <p:nvPr/>
        </p:nvSpPr>
        <p:spPr bwMode="auto">
          <a:xfrm>
            <a:off x="2631261" y="3951176"/>
            <a:ext cx="1295400" cy="2857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00" name="Rectangle 28"/>
          <p:cNvSpPr>
            <a:spLocks noChangeArrowheads="1"/>
          </p:cNvSpPr>
          <p:nvPr/>
        </p:nvSpPr>
        <p:spPr bwMode="auto">
          <a:xfrm>
            <a:off x="2593161" y="4918361"/>
            <a:ext cx="1295400" cy="1928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2" name="Rectangle 20"/>
          <p:cNvSpPr>
            <a:spLocks noChangeArrowheads="1"/>
          </p:cNvSpPr>
          <p:nvPr/>
        </p:nvSpPr>
        <p:spPr bwMode="auto">
          <a:xfrm>
            <a:off x="2593161" y="5793028"/>
            <a:ext cx="1295400" cy="217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财务处分管校领导</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9" name="Line 27"/>
          <p:cNvSpPr>
            <a:spLocks noChangeShapeType="1"/>
          </p:cNvSpPr>
          <p:nvPr/>
        </p:nvSpPr>
        <p:spPr bwMode="auto">
          <a:xfrm>
            <a:off x="8098645" y="5501655"/>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8" name="Line 26"/>
          <p:cNvSpPr>
            <a:spLocks noChangeShapeType="1"/>
          </p:cNvSpPr>
          <p:nvPr/>
        </p:nvSpPr>
        <p:spPr bwMode="auto">
          <a:xfrm>
            <a:off x="3269436" y="4236928"/>
            <a:ext cx="0" cy="203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6" name="Line 24"/>
          <p:cNvSpPr>
            <a:spLocks noChangeShapeType="1"/>
          </p:cNvSpPr>
          <p:nvPr/>
        </p:nvSpPr>
        <p:spPr bwMode="auto">
          <a:xfrm>
            <a:off x="3259911" y="5111245"/>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5" name="Rectangle 23"/>
          <p:cNvSpPr>
            <a:spLocks noChangeArrowheads="1"/>
          </p:cNvSpPr>
          <p:nvPr/>
        </p:nvSpPr>
        <p:spPr bwMode="auto">
          <a:xfrm>
            <a:off x="2621736" y="5303332"/>
            <a:ext cx="1295400" cy="304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4" name="Rectangle 32"/>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09" name="Rectangle 3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10" name="Rectangle 3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 name="Line 24"/>
          <p:cNvSpPr>
            <a:spLocks noChangeShapeType="1"/>
          </p:cNvSpPr>
          <p:nvPr/>
        </p:nvSpPr>
        <p:spPr bwMode="auto">
          <a:xfrm>
            <a:off x="3259911" y="5607912"/>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21" name="Rectangle 49"/>
          <p:cNvSpPr>
            <a:spLocks noChangeArrowheads="1"/>
          </p:cNvSpPr>
          <p:nvPr/>
        </p:nvSpPr>
        <p:spPr bwMode="auto">
          <a:xfrm>
            <a:off x="7527141" y="3823384"/>
            <a:ext cx="1133475" cy="2857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20" name="Rectangle 48"/>
          <p:cNvSpPr>
            <a:spLocks noChangeArrowheads="1"/>
          </p:cNvSpPr>
          <p:nvPr/>
        </p:nvSpPr>
        <p:spPr bwMode="auto">
          <a:xfrm>
            <a:off x="7556276" y="4338528"/>
            <a:ext cx="1133475"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000" dirty="0" smtClean="0">
                <a:latin typeface="宋体" pitchFamily="2" charset="-122"/>
                <a:cs typeface="Times New Roman" pitchFamily="18" charset="0"/>
              </a:rPr>
              <a:t>二级学院</a:t>
            </a:r>
            <a:r>
              <a:rPr kumimoji="0" lang="zh-CN" sz="1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9" name="Rectangle 47"/>
          <p:cNvSpPr>
            <a:spLocks noChangeArrowheads="1"/>
          </p:cNvSpPr>
          <p:nvPr/>
        </p:nvSpPr>
        <p:spPr bwMode="auto">
          <a:xfrm>
            <a:off x="7527141" y="5261943"/>
            <a:ext cx="1133475"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8" name="Line 46"/>
          <p:cNvSpPr>
            <a:spLocks noChangeShapeType="1"/>
          </p:cNvSpPr>
          <p:nvPr/>
        </p:nvSpPr>
        <p:spPr bwMode="auto">
          <a:xfrm>
            <a:off x="8095469" y="5901885"/>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7" name="Line 45"/>
          <p:cNvSpPr>
            <a:spLocks noChangeShapeType="1"/>
          </p:cNvSpPr>
          <p:nvPr/>
        </p:nvSpPr>
        <p:spPr bwMode="auto">
          <a:xfrm>
            <a:off x="8093881" y="5048540"/>
            <a:ext cx="1588" cy="2047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6" name="AutoShape 44"/>
          <p:cNvSpPr>
            <a:spLocks noChangeShapeType="1"/>
          </p:cNvSpPr>
          <p:nvPr/>
        </p:nvSpPr>
        <p:spPr bwMode="auto">
          <a:xfrm flipH="1">
            <a:off x="8689751" y="5343021"/>
            <a:ext cx="4286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5" name="Oval 43"/>
          <p:cNvSpPr>
            <a:spLocks noChangeArrowheads="1"/>
          </p:cNvSpPr>
          <p:nvPr/>
        </p:nvSpPr>
        <p:spPr bwMode="auto">
          <a:xfrm>
            <a:off x="9118376" y="4839723"/>
            <a:ext cx="1790700" cy="10065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到此步骤经办人就把纸质单据交预算会计处理，自己不再跑流程。</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2" name="Rectangle 40"/>
          <p:cNvSpPr>
            <a:spLocks noChangeArrowheads="1"/>
          </p:cNvSpPr>
          <p:nvPr/>
        </p:nvSpPr>
        <p:spPr bwMode="auto">
          <a:xfrm>
            <a:off x="7138206" y="6087623"/>
            <a:ext cx="1914525" cy="2669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出纳（在</a:t>
            </a:r>
            <a:r>
              <a:rPr kumimoji="0" lang="en-US" alt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U8</a:t>
            </a: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进行付款操作）</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1" name="Line 39"/>
          <p:cNvSpPr>
            <a:spLocks noChangeShapeType="1"/>
          </p:cNvSpPr>
          <p:nvPr/>
        </p:nvSpPr>
        <p:spPr bwMode="auto">
          <a:xfrm>
            <a:off x="8100233" y="4145648"/>
            <a:ext cx="0" cy="190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4" name="Rectangle 42"/>
          <p:cNvSpPr>
            <a:spLocks noChangeArrowheads="1"/>
          </p:cNvSpPr>
          <p:nvPr/>
        </p:nvSpPr>
        <p:spPr bwMode="auto">
          <a:xfrm>
            <a:off x="7531907" y="5687393"/>
            <a:ext cx="1133475" cy="2144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28" name="Rectangle 56"/>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29" name="Rectangle 5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30" name="Rectangle 5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6" name="TextBox 55"/>
          <p:cNvSpPr txBox="1"/>
          <p:nvPr/>
        </p:nvSpPr>
        <p:spPr>
          <a:xfrm>
            <a:off x="5741191" y="3143248"/>
            <a:ext cx="3995969" cy="461665"/>
          </a:xfrm>
          <a:prstGeom prst="rect">
            <a:avLst/>
          </a:prstGeom>
          <a:noFill/>
        </p:spPr>
        <p:txBody>
          <a:bodyPr wrap="square" rtlCol="0">
            <a:spAutoFit/>
          </a:bodyPr>
          <a:lstStyle/>
          <a:p>
            <a:pPr eaLnBrk="0" hangingPunct="0"/>
            <a:r>
              <a:rPr lang="zh-CN" altLang="en-US" sz="2400" dirty="0" smtClean="0"/>
              <a:t>纸质流程：</a:t>
            </a:r>
            <a:endParaRPr lang="zh-CN" altLang="en-US" sz="2400" dirty="0"/>
          </a:p>
        </p:txBody>
      </p:sp>
      <p:sp>
        <p:nvSpPr>
          <p:cNvPr id="39" name="Rectangle 22"/>
          <p:cNvSpPr>
            <a:spLocks noChangeArrowheads="1"/>
          </p:cNvSpPr>
          <p:nvPr/>
        </p:nvSpPr>
        <p:spPr bwMode="auto">
          <a:xfrm>
            <a:off x="2593161" y="4432986"/>
            <a:ext cx="1433518"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归口管理</a:t>
            </a: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分管校领导</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6" name="Line 24"/>
          <p:cNvSpPr>
            <a:spLocks noChangeShapeType="1"/>
          </p:cNvSpPr>
          <p:nvPr/>
        </p:nvSpPr>
        <p:spPr bwMode="auto">
          <a:xfrm>
            <a:off x="3269436" y="4726274"/>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7" name="Line 45"/>
          <p:cNvSpPr>
            <a:spLocks noChangeShapeType="1"/>
          </p:cNvSpPr>
          <p:nvPr/>
        </p:nvSpPr>
        <p:spPr bwMode="auto">
          <a:xfrm>
            <a:off x="8098645" y="4570303"/>
            <a:ext cx="1588" cy="2047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8" name="Rectangle 47"/>
          <p:cNvSpPr>
            <a:spLocks noChangeArrowheads="1"/>
          </p:cNvSpPr>
          <p:nvPr/>
        </p:nvSpPr>
        <p:spPr bwMode="auto">
          <a:xfrm>
            <a:off x="7136618" y="4775091"/>
            <a:ext cx="1914525"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要求签审的归口部门负责人</a:t>
            </a:r>
            <a:endParaRPr kumimoji="0" lang="zh-CN" sz="1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 calcmode="lin" valueType="num">
                                      <p:cBhvr additive="base">
                                        <p:cTn id="4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2" end="2"/>
                                            </p:txEl>
                                          </p:spTgt>
                                        </p:tgtEl>
                                        <p:attrNameLst>
                                          <p:attrName>style.visibility</p:attrName>
                                        </p:attrNameLst>
                                      </p:cBhvr>
                                      <p:to>
                                        <p:strVal val="visible"/>
                                      </p:to>
                                    </p:set>
                                    <p:anim calcmode="lin" valueType="num">
                                      <p:cBhvr additive="base">
                                        <p:cTn id="5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
                                            <p:txEl>
                                              <p:pRg st="3" end="3"/>
                                            </p:txEl>
                                          </p:spTgt>
                                        </p:tgtEl>
                                        <p:attrNameLst>
                                          <p:attrName>style.visibility</p:attrName>
                                        </p:attrNameLst>
                                      </p:cBhvr>
                                      <p:to>
                                        <p:strVal val="visible"/>
                                      </p:to>
                                    </p:set>
                                    <p:anim calcmode="lin" valueType="num">
                                      <p:cBhvr additive="base">
                                        <p:cTn id="60"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
                                            <p:txEl>
                                              <p:pRg st="4" end="4"/>
                                            </p:txEl>
                                          </p:spTgt>
                                        </p:tgtEl>
                                        <p:attrNameLst>
                                          <p:attrName>style.visibility</p:attrName>
                                        </p:attrNameLst>
                                      </p:cBhvr>
                                      <p:to>
                                        <p:strVal val="visible"/>
                                      </p:to>
                                    </p:set>
                                    <p:anim calcmode="lin" valueType="num">
                                      <p:cBhvr additive="base">
                                        <p:cTn id="6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xEl>
                                              <p:pRg st="5" end="5"/>
                                            </p:txEl>
                                          </p:spTgt>
                                        </p:tgtEl>
                                        <p:attrNameLst>
                                          <p:attrName>style.visibility</p:attrName>
                                        </p:attrNameLst>
                                      </p:cBhvr>
                                      <p:to>
                                        <p:strVal val="visible"/>
                                      </p:to>
                                    </p:set>
                                    <p:anim calcmode="lin" valueType="num">
                                      <p:cBhvr additive="base">
                                        <p:cTn id="72"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6">
                                            <p:txEl>
                                              <p:pRg st="6" end="6"/>
                                            </p:txEl>
                                          </p:spTgt>
                                        </p:tgtEl>
                                        <p:attrNameLst>
                                          <p:attrName>style.visibility</p:attrName>
                                        </p:attrNameLst>
                                      </p:cBhvr>
                                      <p:to>
                                        <p:strVal val="visible"/>
                                      </p:to>
                                    </p:set>
                                    <p:anim calcmode="lin" valueType="num">
                                      <p:cBhvr additive="base">
                                        <p:cTn id="78"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6">
                                            <p:txEl>
                                              <p:pRg st="7" end="7"/>
                                            </p:txEl>
                                          </p:spTgt>
                                        </p:tgtEl>
                                        <p:attrNameLst>
                                          <p:attrName>style.visibility</p:attrName>
                                        </p:attrNameLst>
                                      </p:cBhvr>
                                      <p:to>
                                        <p:strVal val="visible"/>
                                      </p:to>
                                    </p:set>
                                    <p:anim calcmode="lin" valueType="num">
                                      <p:cBhvr additive="base">
                                        <p:cTn id="84"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102"/>
                                        </p:tgtEl>
                                        <p:attrNameLst>
                                          <p:attrName>style.visibility</p:attrName>
                                        </p:attrNameLst>
                                      </p:cBhvr>
                                      <p:to>
                                        <p:strVal val="visible"/>
                                      </p:to>
                                    </p:set>
                                    <p:anim calcmode="lin" valueType="num">
                                      <p:cBhvr additive="base">
                                        <p:cTn id="90" dur="500" fill="hold"/>
                                        <p:tgtEl>
                                          <p:spTgt spid="3102"/>
                                        </p:tgtEl>
                                        <p:attrNameLst>
                                          <p:attrName>ppt_x</p:attrName>
                                        </p:attrNameLst>
                                      </p:cBhvr>
                                      <p:tavLst>
                                        <p:tav tm="0">
                                          <p:val>
                                            <p:strVal val="#ppt_x"/>
                                          </p:val>
                                        </p:tav>
                                        <p:tav tm="100000">
                                          <p:val>
                                            <p:strVal val="#ppt_x"/>
                                          </p:val>
                                        </p:tav>
                                      </p:tavLst>
                                    </p:anim>
                                    <p:anim calcmode="lin" valueType="num">
                                      <p:cBhvr additive="base">
                                        <p:cTn id="91" dur="500" fill="hold"/>
                                        <p:tgtEl>
                                          <p:spTgt spid="3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98"/>
                                        </p:tgtEl>
                                        <p:attrNameLst>
                                          <p:attrName>style.visibility</p:attrName>
                                        </p:attrNameLst>
                                      </p:cBhvr>
                                      <p:to>
                                        <p:strVal val="visible"/>
                                      </p:to>
                                    </p:set>
                                    <p:anim calcmode="lin" valueType="num">
                                      <p:cBhvr additive="base">
                                        <p:cTn id="96" dur="500" fill="hold"/>
                                        <p:tgtEl>
                                          <p:spTgt spid="3098"/>
                                        </p:tgtEl>
                                        <p:attrNameLst>
                                          <p:attrName>ppt_x</p:attrName>
                                        </p:attrNameLst>
                                      </p:cBhvr>
                                      <p:tavLst>
                                        <p:tav tm="0">
                                          <p:val>
                                            <p:strVal val="#ppt_x"/>
                                          </p:val>
                                        </p:tav>
                                        <p:tav tm="100000">
                                          <p:val>
                                            <p:strVal val="#ppt_x"/>
                                          </p:val>
                                        </p:tav>
                                      </p:tavLst>
                                    </p:anim>
                                    <p:anim calcmode="lin" valueType="num">
                                      <p:cBhvr additive="base">
                                        <p:cTn id="97" dur="500" fill="hold"/>
                                        <p:tgtEl>
                                          <p:spTgt spid="309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ppt_x"/>
                                          </p:val>
                                        </p:tav>
                                        <p:tav tm="100000">
                                          <p:val>
                                            <p:strVal val="#ppt_x"/>
                                          </p:val>
                                        </p:tav>
                                      </p:tavLst>
                                    </p:anim>
                                    <p:anim calcmode="lin" valueType="num">
                                      <p:cBhvr additive="base">
                                        <p:cTn id="10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fill="hold"/>
                                        <p:tgtEl>
                                          <p:spTgt spid="46"/>
                                        </p:tgtEl>
                                        <p:attrNameLst>
                                          <p:attrName>ppt_x</p:attrName>
                                        </p:attrNameLst>
                                      </p:cBhvr>
                                      <p:tavLst>
                                        <p:tav tm="0">
                                          <p:val>
                                            <p:strVal val="#ppt_x"/>
                                          </p:val>
                                        </p:tav>
                                        <p:tav tm="100000">
                                          <p:val>
                                            <p:strVal val="#ppt_x"/>
                                          </p:val>
                                        </p:tav>
                                      </p:tavLst>
                                    </p:anim>
                                    <p:anim calcmode="lin" valueType="num">
                                      <p:cBhvr additive="base">
                                        <p:cTn id="10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100"/>
                                        </p:tgtEl>
                                        <p:attrNameLst>
                                          <p:attrName>style.visibility</p:attrName>
                                        </p:attrNameLst>
                                      </p:cBhvr>
                                      <p:to>
                                        <p:strVal val="visible"/>
                                      </p:to>
                                    </p:set>
                                    <p:anim calcmode="lin" valueType="num">
                                      <p:cBhvr additive="base">
                                        <p:cTn id="114" dur="500" fill="hold"/>
                                        <p:tgtEl>
                                          <p:spTgt spid="3100"/>
                                        </p:tgtEl>
                                        <p:attrNameLst>
                                          <p:attrName>ppt_x</p:attrName>
                                        </p:attrNameLst>
                                      </p:cBhvr>
                                      <p:tavLst>
                                        <p:tav tm="0">
                                          <p:val>
                                            <p:strVal val="#ppt_x"/>
                                          </p:val>
                                        </p:tav>
                                        <p:tav tm="100000">
                                          <p:val>
                                            <p:strVal val="#ppt_x"/>
                                          </p:val>
                                        </p:tav>
                                      </p:tavLst>
                                    </p:anim>
                                    <p:anim calcmode="lin" valueType="num">
                                      <p:cBhvr additive="base">
                                        <p:cTn id="115" dur="500" fill="hold"/>
                                        <p:tgtEl>
                                          <p:spTgt spid="3100"/>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096"/>
                                        </p:tgtEl>
                                        <p:attrNameLst>
                                          <p:attrName>style.visibility</p:attrName>
                                        </p:attrNameLst>
                                      </p:cBhvr>
                                      <p:to>
                                        <p:strVal val="visible"/>
                                      </p:to>
                                    </p:set>
                                    <p:anim calcmode="lin" valueType="num">
                                      <p:cBhvr additive="base">
                                        <p:cTn id="120" dur="500" fill="hold"/>
                                        <p:tgtEl>
                                          <p:spTgt spid="3096"/>
                                        </p:tgtEl>
                                        <p:attrNameLst>
                                          <p:attrName>ppt_x</p:attrName>
                                        </p:attrNameLst>
                                      </p:cBhvr>
                                      <p:tavLst>
                                        <p:tav tm="0">
                                          <p:val>
                                            <p:strVal val="#ppt_x"/>
                                          </p:val>
                                        </p:tav>
                                        <p:tav tm="100000">
                                          <p:val>
                                            <p:strVal val="#ppt_x"/>
                                          </p:val>
                                        </p:tav>
                                      </p:tavLst>
                                    </p:anim>
                                    <p:anim calcmode="lin" valueType="num">
                                      <p:cBhvr additive="base">
                                        <p:cTn id="121"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095"/>
                                        </p:tgtEl>
                                        <p:attrNameLst>
                                          <p:attrName>style.visibility</p:attrName>
                                        </p:attrNameLst>
                                      </p:cBhvr>
                                      <p:to>
                                        <p:strVal val="visible"/>
                                      </p:to>
                                    </p:set>
                                    <p:anim calcmode="lin" valueType="num">
                                      <p:cBhvr additive="base">
                                        <p:cTn id="126" dur="500" fill="hold"/>
                                        <p:tgtEl>
                                          <p:spTgt spid="3095"/>
                                        </p:tgtEl>
                                        <p:attrNameLst>
                                          <p:attrName>ppt_x</p:attrName>
                                        </p:attrNameLst>
                                      </p:cBhvr>
                                      <p:tavLst>
                                        <p:tav tm="0">
                                          <p:val>
                                            <p:strVal val="#ppt_x"/>
                                          </p:val>
                                        </p:tav>
                                        <p:tav tm="100000">
                                          <p:val>
                                            <p:strVal val="#ppt_x"/>
                                          </p:val>
                                        </p:tav>
                                      </p:tavLst>
                                    </p:anim>
                                    <p:anim calcmode="lin" valueType="num">
                                      <p:cBhvr additive="base">
                                        <p:cTn id="127"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additive="base">
                                        <p:cTn id="132" dur="500" fill="hold"/>
                                        <p:tgtEl>
                                          <p:spTgt spid="40"/>
                                        </p:tgtEl>
                                        <p:attrNameLst>
                                          <p:attrName>ppt_x</p:attrName>
                                        </p:attrNameLst>
                                      </p:cBhvr>
                                      <p:tavLst>
                                        <p:tav tm="0">
                                          <p:val>
                                            <p:strVal val="#ppt_x"/>
                                          </p:val>
                                        </p:tav>
                                        <p:tav tm="100000">
                                          <p:val>
                                            <p:strVal val="#ppt_x"/>
                                          </p:val>
                                        </p:tav>
                                      </p:tavLst>
                                    </p:anim>
                                    <p:anim calcmode="lin" valueType="num">
                                      <p:cBhvr additive="base">
                                        <p:cTn id="1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092"/>
                                        </p:tgtEl>
                                        <p:attrNameLst>
                                          <p:attrName>style.visibility</p:attrName>
                                        </p:attrNameLst>
                                      </p:cBhvr>
                                      <p:to>
                                        <p:strVal val="visible"/>
                                      </p:to>
                                    </p:set>
                                    <p:anim calcmode="lin" valueType="num">
                                      <p:cBhvr additive="base">
                                        <p:cTn id="138" dur="500" fill="hold"/>
                                        <p:tgtEl>
                                          <p:spTgt spid="3092"/>
                                        </p:tgtEl>
                                        <p:attrNameLst>
                                          <p:attrName>ppt_x</p:attrName>
                                        </p:attrNameLst>
                                      </p:cBhvr>
                                      <p:tavLst>
                                        <p:tav tm="0">
                                          <p:val>
                                            <p:strVal val="#ppt_x"/>
                                          </p:val>
                                        </p:tav>
                                        <p:tav tm="100000">
                                          <p:val>
                                            <p:strVal val="#ppt_x"/>
                                          </p:val>
                                        </p:tav>
                                      </p:tavLst>
                                    </p:anim>
                                    <p:anim calcmode="lin" valueType="num">
                                      <p:cBhvr additive="base">
                                        <p:cTn id="139"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56"/>
                                        </p:tgtEl>
                                        <p:attrNameLst>
                                          <p:attrName>style.visibility</p:attrName>
                                        </p:attrNameLst>
                                      </p:cBhvr>
                                      <p:to>
                                        <p:strVal val="visible"/>
                                      </p:to>
                                    </p:set>
                                    <p:anim calcmode="lin" valueType="num">
                                      <p:cBhvr additive="base">
                                        <p:cTn id="144" dur="500" fill="hold"/>
                                        <p:tgtEl>
                                          <p:spTgt spid="56"/>
                                        </p:tgtEl>
                                        <p:attrNameLst>
                                          <p:attrName>ppt_x</p:attrName>
                                        </p:attrNameLst>
                                      </p:cBhvr>
                                      <p:tavLst>
                                        <p:tav tm="0">
                                          <p:val>
                                            <p:strVal val="#ppt_x"/>
                                          </p:val>
                                        </p:tav>
                                        <p:tav tm="100000">
                                          <p:val>
                                            <p:strVal val="#ppt_x"/>
                                          </p:val>
                                        </p:tav>
                                      </p:tavLst>
                                    </p:anim>
                                    <p:anim calcmode="lin" valueType="num">
                                      <p:cBhvr additive="base">
                                        <p:cTn id="14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121"/>
                                        </p:tgtEl>
                                        <p:attrNameLst>
                                          <p:attrName>style.visibility</p:attrName>
                                        </p:attrNameLst>
                                      </p:cBhvr>
                                      <p:to>
                                        <p:strVal val="visible"/>
                                      </p:to>
                                    </p:set>
                                    <p:anim calcmode="lin" valueType="num">
                                      <p:cBhvr additive="base">
                                        <p:cTn id="150" dur="500" fill="hold"/>
                                        <p:tgtEl>
                                          <p:spTgt spid="3121"/>
                                        </p:tgtEl>
                                        <p:attrNameLst>
                                          <p:attrName>ppt_x</p:attrName>
                                        </p:attrNameLst>
                                      </p:cBhvr>
                                      <p:tavLst>
                                        <p:tav tm="0">
                                          <p:val>
                                            <p:strVal val="#ppt_x"/>
                                          </p:val>
                                        </p:tav>
                                        <p:tav tm="100000">
                                          <p:val>
                                            <p:strVal val="#ppt_x"/>
                                          </p:val>
                                        </p:tav>
                                      </p:tavLst>
                                    </p:anim>
                                    <p:anim calcmode="lin" valueType="num">
                                      <p:cBhvr additive="base">
                                        <p:cTn id="151" dur="500" fill="hold"/>
                                        <p:tgtEl>
                                          <p:spTgt spid="3121"/>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111"/>
                                        </p:tgtEl>
                                        <p:attrNameLst>
                                          <p:attrName>style.visibility</p:attrName>
                                        </p:attrNameLst>
                                      </p:cBhvr>
                                      <p:to>
                                        <p:strVal val="visible"/>
                                      </p:to>
                                    </p:set>
                                    <p:anim calcmode="lin" valueType="num">
                                      <p:cBhvr additive="base">
                                        <p:cTn id="156" dur="500" fill="hold"/>
                                        <p:tgtEl>
                                          <p:spTgt spid="3111"/>
                                        </p:tgtEl>
                                        <p:attrNameLst>
                                          <p:attrName>ppt_x</p:attrName>
                                        </p:attrNameLst>
                                      </p:cBhvr>
                                      <p:tavLst>
                                        <p:tav tm="0">
                                          <p:val>
                                            <p:strVal val="#ppt_x"/>
                                          </p:val>
                                        </p:tav>
                                        <p:tav tm="100000">
                                          <p:val>
                                            <p:strVal val="#ppt_x"/>
                                          </p:val>
                                        </p:tav>
                                      </p:tavLst>
                                    </p:anim>
                                    <p:anim calcmode="lin" valueType="num">
                                      <p:cBhvr additive="base">
                                        <p:cTn id="157" dur="500" fill="hold"/>
                                        <p:tgtEl>
                                          <p:spTgt spid="3111"/>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120"/>
                                        </p:tgtEl>
                                        <p:attrNameLst>
                                          <p:attrName>style.visibility</p:attrName>
                                        </p:attrNameLst>
                                      </p:cBhvr>
                                      <p:to>
                                        <p:strVal val="visible"/>
                                      </p:to>
                                    </p:set>
                                    <p:anim calcmode="lin" valueType="num">
                                      <p:cBhvr additive="base">
                                        <p:cTn id="162" dur="500" fill="hold"/>
                                        <p:tgtEl>
                                          <p:spTgt spid="3120"/>
                                        </p:tgtEl>
                                        <p:attrNameLst>
                                          <p:attrName>ppt_x</p:attrName>
                                        </p:attrNameLst>
                                      </p:cBhvr>
                                      <p:tavLst>
                                        <p:tav tm="0">
                                          <p:val>
                                            <p:strVal val="#ppt_x"/>
                                          </p:val>
                                        </p:tav>
                                        <p:tav tm="100000">
                                          <p:val>
                                            <p:strVal val="#ppt_x"/>
                                          </p:val>
                                        </p:tav>
                                      </p:tavLst>
                                    </p:anim>
                                    <p:anim calcmode="lin" valueType="num">
                                      <p:cBhvr additive="base">
                                        <p:cTn id="163" dur="500" fill="hold"/>
                                        <p:tgtEl>
                                          <p:spTgt spid="3120"/>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47"/>
                                        </p:tgtEl>
                                        <p:attrNameLst>
                                          <p:attrName>style.visibility</p:attrName>
                                        </p:attrNameLst>
                                      </p:cBhvr>
                                      <p:to>
                                        <p:strVal val="visible"/>
                                      </p:to>
                                    </p:set>
                                    <p:anim calcmode="lin" valueType="num">
                                      <p:cBhvr additive="base">
                                        <p:cTn id="168" dur="500" fill="hold"/>
                                        <p:tgtEl>
                                          <p:spTgt spid="47"/>
                                        </p:tgtEl>
                                        <p:attrNameLst>
                                          <p:attrName>ppt_x</p:attrName>
                                        </p:attrNameLst>
                                      </p:cBhvr>
                                      <p:tavLst>
                                        <p:tav tm="0">
                                          <p:val>
                                            <p:strVal val="#ppt_x"/>
                                          </p:val>
                                        </p:tav>
                                        <p:tav tm="100000">
                                          <p:val>
                                            <p:strVal val="#ppt_x"/>
                                          </p:val>
                                        </p:tav>
                                      </p:tavLst>
                                    </p:anim>
                                    <p:anim calcmode="lin" valueType="num">
                                      <p:cBhvr additive="base">
                                        <p:cTn id="16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48"/>
                                        </p:tgtEl>
                                        <p:attrNameLst>
                                          <p:attrName>style.visibility</p:attrName>
                                        </p:attrNameLst>
                                      </p:cBhvr>
                                      <p:to>
                                        <p:strVal val="visible"/>
                                      </p:to>
                                    </p:set>
                                    <p:anim calcmode="lin" valueType="num">
                                      <p:cBhvr additive="base">
                                        <p:cTn id="174" dur="500" fill="hold"/>
                                        <p:tgtEl>
                                          <p:spTgt spid="48"/>
                                        </p:tgtEl>
                                        <p:attrNameLst>
                                          <p:attrName>ppt_x</p:attrName>
                                        </p:attrNameLst>
                                      </p:cBhvr>
                                      <p:tavLst>
                                        <p:tav tm="0">
                                          <p:val>
                                            <p:strVal val="#ppt_x"/>
                                          </p:val>
                                        </p:tav>
                                        <p:tav tm="100000">
                                          <p:val>
                                            <p:strVal val="#ppt_x"/>
                                          </p:val>
                                        </p:tav>
                                      </p:tavLst>
                                    </p:anim>
                                    <p:anim calcmode="lin" valueType="num">
                                      <p:cBhvr additive="base">
                                        <p:cTn id="17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3117"/>
                                        </p:tgtEl>
                                        <p:attrNameLst>
                                          <p:attrName>style.visibility</p:attrName>
                                        </p:attrNameLst>
                                      </p:cBhvr>
                                      <p:to>
                                        <p:strVal val="visible"/>
                                      </p:to>
                                    </p:set>
                                    <p:anim calcmode="lin" valueType="num">
                                      <p:cBhvr additive="base">
                                        <p:cTn id="180" dur="500" fill="hold"/>
                                        <p:tgtEl>
                                          <p:spTgt spid="3117"/>
                                        </p:tgtEl>
                                        <p:attrNameLst>
                                          <p:attrName>ppt_x</p:attrName>
                                        </p:attrNameLst>
                                      </p:cBhvr>
                                      <p:tavLst>
                                        <p:tav tm="0">
                                          <p:val>
                                            <p:strVal val="#ppt_x"/>
                                          </p:val>
                                        </p:tav>
                                        <p:tav tm="100000">
                                          <p:val>
                                            <p:strVal val="#ppt_x"/>
                                          </p:val>
                                        </p:tav>
                                      </p:tavLst>
                                    </p:anim>
                                    <p:anim calcmode="lin" valueType="num">
                                      <p:cBhvr additive="base">
                                        <p:cTn id="181" dur="500" fill="hold"/>
                                        <p:tgtEl>
                                          <p:spTgt spid="3117"/>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3119"/>
                                        </p:tgtEl>
                                        <p:attrNameLst>
                                          <p:attrName>style.visibility</p:attrName>
                                        </p:attrNameLst>
                                      </p:cBhvr>
                                      <p:to>
                                        <p:strVal val="visible"/>
                                      </p:to>
                                    </p:set>
                                    <p:anim calcmode="lin" valueType="num">
                                      <p:cBhvr additive="base">
                                        <p:cTn id="186" dur="500" fill="hold"/>
                                        <p:tgtEl>
                                          <p:spTgt spid="3119"/>
                                        </p:tgtEl>
                                        <p:attrNameLst>
                                          <p:attrName>ppt_x</p:attrName>
                                        </p:attrNameLst>
                                      </p:cBhvr>
                                      <p:tavLst>
                                        <p:tav tm="0">
                                          <p:val>
                                            <p:strVal val="#ppt_x"/>
                                          </p:val>
                                        </p:tav>
                                        <p:tav tm="100000">
                                          <p:val>
                                            <p:strVal val="#ppt_x"/>
                                          </p:val>
                                        </p:tav>
                                      </p:tavLst>
                                    </p:anim>
                                    <p:anim calcmode="lin" valueType="num">
                                      <p:cBhvr additive="base">
                                        <p:cTn id="187" dur="500" fill="hold"/>
                                        <p:tgtEl>
                                          <p:spTgt spid="3119"/>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3116"/>
                                        </p:tgtEl>
                                        <p:attrNameLst>
                                          <p:attrName>style.visibility</p:attrName>
                                        </p:attrNameLst>
                                      </p:cBhvr>
                                      <p:to>
                                        <p:strVal val="visible"/>
                                      </p:to>
                                    </p:set>
                                    <p:anim calcmode="lin" valueType="num">
                                      <p:cBhvr additive="base">
                                        <p:cTn id="192" dur="500" fill="hold"/>
                                        <p:tgtEl>
                                          <p:spTgt spid="3116"/>
                                        </p:tgtEl>
                                        <p:attrNameLst>
                                          <p:attrName>ppt_x</p:attrName>
                                        </p:attrNameLst>
                                      </p:cBhvr>
                                      <p:tavLst>
                                        <p:tav tm="0">
                                          <p:val>
                                            <p:strVal val="#ppt_x"/>
                                          </p:val>
                                        </p:tav>
                                        <p:tav tm="100000">
                                          <p:val>
                                            <p:strVal val="#ppt_x"/>
                                          </p:val>
                                        </p:tav>
                                      </p:tavLst>
                                    </p:anim>
                                    <p:anim calcmode="lin" valueType="num">
                                      <p:cBhvr additive="base">
                                        <p:cTn id="193" dur="500" fill="hold"/>
                                        <p:tgtEl>
                                          <p:spTgt spid="3116"/>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115"/>
                                        </p:tgtEl>
                                        <p:attrNameLst>
                                          <p:attrName>style.visibility</p:attrName>
                                        </p:attrNameLst>
                                      </p:cBhvr>
                                      <p:to>
                                        <p:strVal val="visible"/>
                                      </p:to>
                                    </p:set>
                                    <p:anim calcmode="lin" valueType="num">
                                      <p:cBhvr additive="base">
                                        <p:cTn id="198" dur="500" fill="hold"/>
                                        <p:tgtEl>
                                          <p:spTgt spid="3115"/>
                                        </p:tgtEl>
                                        <p:attrNameLst>
                                          <p:attrName>ppt_x</p:attrName>
                                        </p:attrNameLst>
                                      </p:cBhvr>
                                      <p:tavLst>
                                        <p:tav tm="0">
                                          <p:val>
                                            <p:strVal val="#ppt_x"/>
                                          </p:val>
                                        </p:tav>
                                        <p:tav tm="100000">
                                          <p:val>
                                            <p:strVal val="#ppt_x"/>
                                          </p:val>
                                        </p:tav>
                                      </p:tavLst>
                                    </p:anim>
                                    <p:anim calcmode="lin" valueType="num">
                                      <p:cBhvr additive="base">
                                        <p:cTn id="199" dur="500" fill="hold"/>
                                        <p:tgtEl>
                                          <p:spTgt spid="311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3099"/>
                                        </p:tgtEl>
                                        <p:attrNameLst>
                                          <p:attrName>style.visibility</p:attrName>
                                        </p:attrNameLst>
                                      </p:cBhvr>
                                      <p:to>
                                        <p:strVal val="visible"/>
                                      </p:to>
                                    </p:set>
                                    <p:anim calcmode="lin" valueType="num">
                                      <p:cBhvr additive="base">
                                        <p:cTn id="204" dur="500" fill="hold"/>
                                        <p:tgtEl>
                                          <p:spTgt spid="3099"/>
                                        </p:tgtEl>
                                        <p:attrNameLst>
                                          <p:attrName>ppt_x</p:attrName>
                                        </p:attrNameLst>
                                      </p:cBhvr>
                                      <p:tavLst>
                                        <p:tav tm="0">
                                          <p:val>
                                            <p:strVal val="#ppt_x"/>
                                          </p:val>
                                        </p:tav>
                                        <p:tav tm="100000">
                                          <p:val>
                                            <p:strVal val="#ppt_x"/>
                                          </p:val>
                                        </p:tav>
                                      </p:tavLst>
                                    </p:anim>
                                    <p:anim calcmode="lin" valueType="num">
                                      <p:cBhvr additive="base">
                                        <p:cTn id="205"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3114"/>
                                        </p:tgtEl>
                                        <p:attrNameLst>
                                          <p:attrName>style.visibility</p:attrName>
                                        </p:attrNameLst>
                                      </p:cBhvr>
                                      <p:to>
                                        <p:strVal val="visible"/>
                                      </p:to>
                                    </p:set>
                                    <p:anim calcmode="lin" valueType="num">
                                      <p:cBhvr additive="base">
                                        <p:cTn id="210" dur="500" fill="hold"/>
                                        <p:tgtEl>
                                          <p:spTgt spid="3114"/>
                                        </p:tgtEl>
                                        <p:attrNameLst>
                                          <p:attrName>ppt_x</p:attrName>
                                        </p:attrNameLst>
                                      </p:cBhvr>
                                      <p:tavLst>
                                        <p:tav tm="0">
                                          <p:val>
                                            <p:strVal val="#ppt_x"/>
                                          </p:val>
                                        </p:tav>
                                        <p:tav tm="100000">
                                          <p:val>
                                            <p:strVal val="#ppt_x"/>
                                          </p:val>
                                        </p:tav>
                                      </p:tavLst>
                                    </p:anim>
                                    <p:anim calcmode="lin" valueType="num">
                                      <p:cBhvr additive="base">
                                        <p:cTn id="211" dur="500" fill="hold"/>
                                        <p:tgtEl>
                                          <p:spTgt spid="3114"/>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3118"/>
                                        </p:tgtEl>
                                        <p:attrNameLst>
                                          <p:attrName>style.visibility</p:attrName>
                                        </p:attrNameLst>
                                      </p:cBhvr>
                                      <p:to>
                                        <p:strVal val="visible"/>
                                      </p:to>
                                    </p:set>
                                    <p:anim calcmode="lin" valueType="num">
                                      <p:cBhvr additive="base">
                                        <p:cTn id="216" dur="500" fill="hold"/>
                                        <p:tgtEl>
                                          <p:spTgt spid="3118"/>
                                        </p:tgtEl>
                                        <p:attrNameLst>
                                          <p:attrName>ppt_x</p:attrName>
                                        </p:attrNameLst>
                                      </p:cBhvr>
                                      <p:tavLst>
                                        <p:tav tm="0">
                                          <p:val>
                                            <p:strVal val="#ppt_x"/>
                                          </p:val>
                                        </p:tav>
                                        <p:tav tm="100000">
                                          <p:val>
                                            <p:strVal val="#ppt_x"/>
                                          </p:val>
                                        </p:tav>
                                      </p:tavLst>
                                    </p:anim>
                                    <p:anim calcmode="lin" valueType="num">
                                      <p:cBhvr additive="base">
                                        <p:cTn id="217" dur="500" fill="hold"/>
                                        <p:tgtEl>
                                          <p:spTgt spid="3118"/>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3112"/>
                                        </p:tgtEl>
                                        <p:attrNameLst>
                                          <p:attrName>style.visibility</p:attrName>
                                        </p:attrNameLst>
                                      </p:cBhvr>
                                      <p:to>
                                        <p:strVal val="visible"/>
                                      </p:to>
                                    </p:set>
                                    <p:anim calcmode="lin" valueType="num">
                                      <p:cBhvr additive="base">
                                        <p:cTn id="222" dur="500" fill="hold"/>
                                        <p:tgtEl>
                                          <p:spTgt spid="3112"/>
                                        </p:tgtEl>
                                        <p:attrNameLst>
                                          <p:attrName>ppt_x</p:attrName>
                                        </p:attrNameLst>
                                      </p:cBhvr>
                                      <p:tavLst>
                                        <p:tav tm="0">
                                          <p:val>
                                            <p:strVal val="#ppt_x"/>
                                          </p:val>
                                        </p:tav>
                                        <p:tav tm="100000">
                                          <p:val>
                                            <p:strVal val="#ppt_x"/>
                                          </p:val>
                                        </p:tav>
                                      </p:tavLst>
                                    </p:anim>
                                    <p:anim calcmode="lin" valueType="num">
                                      <p:cBhvr additive="base">
                                        <p:cTn id="223" dur="500" fill="hold"/>
                                        <p:tgtEl>
                                          <p:spTgt spid="3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P spid="3102" grpId="0" animBg="1"/>
      <p:bldP spid="3100" grpId="0" animBg="1"/>
      <p:bldP spid="3092" grpId="0" animBg="1"/>
      <p:bldP spid="3099" grpId="0" animBg="1"/>
      <p:bldP spid="3098" grpId="0" animBg="1"/>
      <p:bldP spid="3096" grpId="0" animBg="1"/>
      <p:bldP spid="3095" grpId="0" animBg="1"/>
      <p:bldP spid="40" grpId="0" animBg="1"/>
      <p:bldP spid="3121" grpId="0" animBg="1"/>
      <p:bldP spid="3120" grpId="0" animBg="1"/>
      <p:bldP spid="3119" grpId="0" animBg="1"/>
      <p:bldP spid="3118" grpId="0" animBg="1"/>
      <p:bldP spid="3117" grpId="0" animBg="1"/>
      <p:bldP spid="3116" grpId="0" animBg="1"/>
      <p:bldP spid="3115" grpId="0" animBg="1"/>
      <p:bldP spid="3112" grpId="0" animBg="1"/>
      <p:bldP spid="3111" grpId="0" animBg="1"/>
      <p:bldP spid="3114" grpId="0" animBg="1"/>
      <p:bldP spid="56" grpId="0"/>
      <p:bldP spid="39" grpId="0" animBg="1"/>
      <p:bldP spid="46"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235104"/>
            <a:ext cx="10375060" cy="5265729"/>
          </a:xfrm>
          <a:prstGeom prst="rect">
            <a:avLst/>
          </a:prstGeom>
          <a:solidFill>
            <a:srgbClr val="F2F2F2"/>
          </a:solidFill>
          <a:ln w="9525" cmpd="sng">
            <a:solidFill>
              <a:schemeClr val="accent1"/>
            </a:solidFill>
            <a:miter lim="800000"/>
            <a:headEnd/>
            <a:tailEnd/>
          </a:ln>
        </p:spPr>
        <p:txBody>
          <a:bodyPr/>
          <a:lstStyle/>
          <a:p>
            <a:pPr eaLnBrk="0" hangingPunct="0"/>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）未划拨至二级学院和职能部门部分</a:t>
            </a:r>
          </a:p>
          <a:p>
            <a:pPr eaLnBrk="0" hangingPunct="0"/>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）二级学院（无借款进行①②步骤，有借款可直接进行②步骤）</a:t>
            </a:r>
          </a:p>
          <a:p>
            <a:pPr eaLnBrk="0" hangingPunct="0"/>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预算管理流程）：</a:t>
            </a:r>
          </a:p>
          <a:p>
            <a:pPr eaLnBrk="0" hangingPunct="0"/>
            <a:r>
              <a:rPr lang="zh-CN" altLang="en-US" dirty="0" smtClean="0">
                <a:latin typeface="Calibri" pitchFamily="34" charset="0"/>
                <a:ea typeface="方正仿宋_GBK" charset="-122"/>
                <a:cs typeface="Times New Roman" pitchFamily="18" charset="0"/>
              </a:rPr>
              <a:t>①归口管理部门代为在</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上填写费用申请单。流程为：归口管理部门代申请人→归口管理部门负责人→归口管理部门分管校领导；</a:t>
            </a:r>
          </a:p>
          <a:p>
            <a:pPr eaLnBrk="0" hangingPunct="0"/>
            <a:r>
              <a:rPr lang="zh-CN" altLang="en-US" dirty="0" smtClean="0">
                <a:latin typeface="Calibri" pitchFamily="34" charset="0"/>
                <a:ea typeface="方正仿宋_GBK" charset="-122"/>
                <a:cs typeface="Times New Roman" pitchFamily="18" charset="0"/>
              </a:rPr>
              <a:t>②归口管理部门代为点击申请单生成</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报销单。流程为：归口管理部门代申请人→归口管理部门负责人→归口管理部门分管校领导→财务会计→财务负责人→财务分管校领导。</a:t>
            </a:r>
            <a:r>
              <a:rPr lang="en-US" altLang="en-US" dirty="0" smtClean="0">
                <a:latin typeface="Calibri" pitchFamily="34" charset="0"/>
                <a:ea typeface="方正仿宋_GBK" charset="-122"/>
                <a:cs typeface="Times New Roman" pitchFamily="18" charset="0"/>
              </a:rPr>
              <a:t> </a:t>
            </a:r>
            <a:endParaRPr lang="zh-CN" altLang="en-US" dirty="0" smtClean="0">
              <a:latin typeface="Calibri" pitchFamily="34" charset="0"/>
              <a:ea typeface="方正仿宋_GBK" charset="-122"/>
              <a:cs typeface="Times New Roman" pitchFamily="18" charset="0"/>
            </a:endParaRPr>
          </a:p>
          <a:p>
            <a:pPr eaLnBrk="0" hangingPunct="0"/>
            <a:r>
              <a:rPr lang="zh-CN" altLang="en-US" dirty="0" smtClean="0">
                <a:latin typeface="Calibri" pitchFamily="34" charset="0"/>
                <a:ea typeface="方正仿宋_GBK" charset="-122"/>
                <a:cs typeface="Times New Roman" pitchFamily="18" charset="0"/>
              </a:rPr>
              <a:t>（财务核算管理流程）：填写纸质报销单。流程为：申请人→二级学院负责人（审批事项的真实性）→财务会计→财务负责人→出纳。</a:t>
            </a:r>
            <a:endParaRPr lang="en-US" altLang="zh-CN" dirty="0" smtClean="0">
              <a:latin typeface="Calibri" pitchFamily="34" charset="0"/>
              <a:ea typeface="方正仿宋_GBK" charset="-122"/>
              <a:cs typeface="Times New Roman" pitchFamily="18" charset="0"/>
            </a:endParaRPr>
          </a:p>
          <a:p>
            <a:pPr eaLnBrk="0" hangingPunct="0"/>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）职能部门（无借款进行①②步骤，有借款可直接进行②步骤）</a:t>
            </a:r>
          </a:p>
          <a:p>
            <a:pPr eaLnBrk="0" hangingPunct="0"/>
            <a:r>
              <a:rPr lang="zh-CN" altLang="en-US" dirty="0" smtClean="0">
                <a:latin typeface="Calibri" pitchFamily="34" charset="0"/>
                <a:ea typeface="方正仿宋_GBK" charset="-122"/>
                <a:cs typeface="Times New Roman" pitchFamily="18" charset="0"/>
              </a:rPr>
              <a:t>（</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预算管理流程）：</a:t>
            </a:r>
          </a:p>
          <a:p>
            <a:pPr eaLnBrk="0" hangingPunct="0"/>
            <a:r>
              <a:rPr lang="zh-CN" altLang="en-US" dirty="0" smtClean="0">
                <a:latin typeface="Calibri" pitchFamily="34" charset="0"/>
                <a:ea typeface="方正仿宋_GBK" charset="-122"/>
                <a:cs typeface="Times New Roman" pitchFamily="18" charset="0"/>
              </a:rPr>
              <a:t>①归口管理部门代为在</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上填写费用申请单。流程为：归口管理部门代申请人→归口管理部门负责人→归口管理部门分管校领导；</a:t>
            </a:r>
          </a:p>
          <a:p>
            <a:pPr eaLnBrk="0" hangingPunct="0"/>
            <a:r>
              <a:rPr lang="zh-CN" altLang="en-US" dirty="0" smtClean="0">
                <a:latin typeface="Calibri" pitchFamily="34" charset="0"/>
                <a:ea typeface="方正仿宋_GBK" charset="-122"/>
                <a:cs typeface="Times New Roman" pitchFamily="18" charset="0"/>
              </a:rPr>
              <a:t>②归口管理部门代为点击申请单生成</a:t>
            </a:r>
            <a:r>
              <a:rPr lang="en-US" altLang="en-US" dirty="0" smtClean="0">
                <a:latin typeface="Calibri" pitchFamily="34" charset="0"/>
                <a:ea typeface="方正仿宋_GBK" charset="-122"/>
                <a:cs typeface="Times New Roman" pitchFamily="18" charset="0"/>
              </a:rPr>
              <a:t>U8</a:t>
            </a:r>
            <a:r>
              <a:rPr lang="zh-CN" altLang="en-US" dirty="0" smtClean="0">
                <a:latin typeface="Calibri" pitchFamily="34" charset="0"/>
                <a:ea typeface="方正仿宋_GBK" charset="-122"/>
                <a:cs typeface="Times New Roman" pitchFamily="18" charset="0"/>
              </a:rPr>
              <a:t>报销单。流程为：归口管理部门代申请人→归口管理部门负责人→归口管理部门分管校领导→财务会计→财务负责人→财务分管校领导。</a:t>
            </a:r>
            <a:r>
              <a:rPr lang="en-US" altLang="en-US" dirty="0" smtClean="0">
                <a:latin typeface="Calibri" pitchFamily="34" charset="0"/>
                <a:ea typeface="方正仿宋_GBK" charset="-122"/>
                <a:cs typeface="Times New Roman" pitchFamily="18" charset="0"/>
              </a:rPr>
              <a:t> </a:t>
            </a:r>
            <a:endParaRPr lang="zh-CN" altLang="en-US" dirty="0" smtClean="0">
              <a:latin typeface="Calibri" pitchFamily="34" charset="0"/>
              <a:ea typeface="方正仿宋_GBK" charset="-122"/>
              <a:cs typeface="Times New Roman" pitchFamily="18" charset="0"/>
            </a:endParaRPr>
          </a:p>
          <a:p>
            <a:pPr eaLnBrk="0" hangingPunct="0"/>
            <a:r>
              <a:rPr lang="zh-CN" altLang="en-US" dirty="0" smtClean="0">
                <a:latin typeface="Calibri" pitchFamily="34" charset="0"/>
                <a:ea typeface="方正仿宋_GBK" charset="-122"/>
                <a:cs typeface="Times New Roman" pitchFamily="18" charset="0"/>
              </a:rPr>
              <a:t>（财务核算管理流程）：填写纸质报销单。流程为：申请人→部门负责人（审批事项的真实性）→财务会计→财务负责人→出纳。</a:t>
            </a:r>
          </a:p>
          <a:p>
            <a:pPr eaLnBrk="0" hangingPunct="0"/>
            <a:endParaRPr lang="zh-CN" altLang="en-US" dirty="0" smtClean="0">
              <a:latin typeface="Calibri" pitchFamily="34" charset="0"/>
              <a:ea typeface="方正仿宋_GBK" charset="-122"/>
              <a:cs typeface="Times New Roman" pitchFamily="18" charset="0"/>
            </a:endParaRPr>
          </a:p>
          <a:p>
            <a:pPr eaLnBrk="0" hangingPunct="0"/>
            <a:endParaRPr lang="zh-CN" altLang="en-US" dirty="0" smtClean="0">
              <a:latin typeface="Calibri" pitchFamily="34" charset="0"/>
              <a:ea typeface="方正仿宋_GBK" charset="-122"/>
              <a:cs typeface="Times New Roman" pitchFamily="18" charset="0"/>
            </a:endParaRPr>
          </a:p>
          <a:p>
            <a:endParaRPr lang="zh-CN" altLang="en-US" dirty="0"/>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880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p:cTn id="4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 calcmode="lin" valueType="num">
                                      <p:cBhvr>
                                        <p:cTn id="45" dur="500" fill="hold"/>
                                        <p:tgtEl>
                                          <p:spTgt spid="25">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25">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25">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 calcmode="lin" valueType="num">
                                      <p:cBhvr>
                                        <p:cTn id="50" dur="500" fill="hold"/>
                                        <p:tgtEl>
                                          <p:spTgt spid="25">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5">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xEl>
                                              <p:pRg st="3" end="3"/>
                                            </p:txEl>
                                          </p:spTgt>
                                        </p:tgtEl>
                                        <p:attrNameLst>
                                          <p:attrName>style.visibility</p:attrName>
                                        </p:attrNameLst>
                                      </p:cBhvr>
                                      <p:to>
                                        <p:strVal val="visible"/>
                                      </p:to>
                                    </p:set>
                                    <p:anim calcmode="lin" valueType="num">
                                      <p:cBhvr>
                                        <p:cTn id="55" dur="500" fill="hold"/>
                                        <p:tgtEl>
                                          <p:spTgt spid="25">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25">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25">
                                            <p:txEl>
                                              <p:pRg st="3" end="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xEl>
                                              <p:pRg st="4" end="4"/>
                                            </p:txEl>
                                          </p:spTgt>
                                        </p:tgtEl>
                                        <p:attrNameLst>
                                          <p:attrName>style.visibility</p:attrName>
                                        </p:attrNameLst>
                                      </p:cBhvr>
                                      <p:to>
                                        <p:strVal val="visible"/>
                                      </p:to>
                                    </p:set>
                                    <p:anim calcmode="lin" valueType="num">
                                      <p:cBhvr>
                                        <p:cTn id="60" dur="500" fill="hold"/>
                                        <p:tgtEl>
                                          <p:spTgt spid="25">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25">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25">
                                            <p:txEl>
                                              <p:pRg st="4" end="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xEl>
                                              <p:pRg st="5" end="5"/>
                                            </p:txEl>
                                          </p:spTgt>
                                        </p:tgtEl>
                                        <p:attrNameLst>
                                          <p:attrName>style.visibility</p:attrName>
                                        </p:attrNameLst>
                                      </p:cBhvr>
                                      <p:to>
                                        <p:strVal val="visible"/>
                                      </p:to>
                                    </p:set>
                                    <p:anim calcmode="lin" valueType="num">
                                      <p:cBhvr>
                                        <p:cTn id="65" dur="500" fill="hold"/>
                                        <p:tgtEl>
                                          <p:spTgt spid="25">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25">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25">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xEl>
                                              <p:pRg st="6" end="6"/>
                                            </p:txEl>
                                          </p:spTgt>
                                        </p:tgtEl>
                                        <p:attrNameLst>
                                          <p:attrName>style.visibility</p:attrName>
                                        </p:attrNameLst>
                                      </p:cBhvr>
                                      <p:to>
                                        <p:strVal val="visible"/>
                                      </p:to>
                                    </p:set>
                                    <p:anim calcmode="lin" valueType="num">
                                      <p:cBhvr>
                                        <p:cTn id="70" dur="500" fill="hold"/>
                                        <p:tgtEl>
                                          <p:spTgt spid="25">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25">
                                            <p:txEl>
                                              <p:pRg st="6" end="6"/>
                                            </p:txEl>
                                          </p:spTgt>
                                        </p:tgtEl>
                                        <p:attrNameLst>
                                          <p:attrName>ppt_h</p:attrName>
                                        </p:attrNameLst>
                                      </p:cBhvr>
                                      <p:tavLst>
                                        <p:tav tm="0">
                                          <p:val>
                                            <p:fltVal val="0"/>
                                          </p:val>
                                        </p:tav>
                                        <p:tav tm="100000">
                                          <p:val>
                                            <p:strVal val="#ppt_h"/>
                                          </p:val>
                                        </p:tav>
                                      </p:tavLst>
                                    </p:anim>
                                    <p:animEffect transition="in" filter="fade">
                                      <p:cBhvr>
                                        <p:cTn id="72" dur="500"/>
                                        <p:tgtEl>
                                          <p:spTgt spid="25">
                                            <p:txEl>
                                              <p:pRg st="6" end="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xEl>
                                              <p:pRg st="7" end="7"/>
                                            </p:txEl>
                                          </p:spTgt>
                                        </p:tgtEl>
                                        <p:attrNameLst>
                                          <p:attrName>style.visibility</p:attrName>
                                        </p:attrNameLst>
                                      </p:cBhvr>
                                      <p:to>
                                        <p:strVal val="visible"/>
                                      </p:to>
                                    </p:set>
                                    <p:anim calcmode="lin" valueType="num">
                                      <p:cBhvr>
                                        <p:cTn id="75" dur="500" fill="hold"/>
                                        <p:tgtEl>
                                          <p:spTgt spid="25">
                                            <p:txEl>
                                              <p:pRg st="7" end="7"/>
                                            </p:txEl>
                                          </p:spTgt>
                                        </p:tgtEl>
                                        <p:attrNameLst>
                                          <p:attrName>ppt_w</p:attrName>
                                        </p:attrNameLst>
                                      </p:cBhvr>
                                      <p:tavLst>
                                        <p:tav tm="0">
                                          <p:val>
                                            <p:fltVal val="0"/>
                                          </p:val>
                                        </p:tav>
                                        <p:tav tm="100000">
                                          <p:val>
                                            <p:strVal val="#ppt_w"/>
                                          </p:val>
                                        </p:tav>
                                      </p:tavLst>
                                    </p:anim>
                                    <p:anim calcmode="lin" valueType="num">
                                      <p:cBhvr>
                                        <p:cTn id="76" dur="500" fill="hold"/>
                                        <p:tgtEl>
                                          <p:spTgt spid="25">
                                            <p:txEl>
                                              <p:pRg st="7" end="7"/>
                                            </p:txEl>
                                          </p:spTgt>
                                        </p:tgtEl>
                                        <p:attrNameLst>
                                          <p:attrName>ppt_h</p:attrName>
                                        </p:attrNameLst>
                                      </p:cBhvr>
                                      <p:tavLst>
                                        <p:tav tm="0">
                                          <p:val>
                                            <p:fltVal val="0"/>
                                          </p:val>
                                        </p:tav>
                                        <p:tav tm="100000">
                                          <p:val>
                                            <p:strVal val="#ppt_h"/>
                                          </p:val>
                                        </p:tav>
                                      </p:tavLst>
                                    </p:anim>
                                    <p:animEffect transition="in" filter="fade">
                                      <p:cBhvr>
                                        <p:cTn id="77" dur="500"/>
                                        <p:tgtEl>
                                          <p:spTgt spid="25">
                                            <p:txEl>
                                              <p:pRg st="7" end="7"/>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xEl>
                                              <p:pRg st="8" end="8"/>
                                            </p:txEl>
                                          </p:spTgt>
                                        </p:tgtEl>
                                        <p:attrNameLst>
                                          <p:attrName>style.visibility</p:attrName>
                                        </p:attrNameLst>
                                      </p:cBhvr>
                                      <p:to>
                                        <p:strVal val="visible"/>
                                      </p:to>
                                    </p:set>
                                    <p:anim calcmode="lin" valueType="num">
                                      <p:cBhvr>
                                        <p:cTn id="80" dur="500" fill="hold"/>
                                        <p:tgtEl>
                                          <p:spTgt spid="25">
                                            <p:txEl>
                                              <p:pRg st="8" end="8"/>
                                            </p:txEl>
                                          </p:spTgt>
                                        </p:tgtEl>
                                        <p:attrNameLst>
                                          <p:attrName>ppt_w</p:attrName>
                                        </p:attrNameLst>
                                      </p:cBhvr>
                                      <p:tavLst>
                                        <p:tav tm="0">
                                          <p:val>
                                            <p:fltVal val="0"/>
                                          </p:val>
                                        </p:tav>
                                        <p:tav tm="100000">
                                          <p:val>
                                            <p:strVal val="#ppt_w"/>
                                          </p:val>
                                        </p:tav>
                                      </p:tavLst>
                                    </p:anim>
                                    <p:anim calcmode="lin" valueType="num">
                                      <p:cBhvr>
                                        <p:cTn id="81" dur="500" fill="hold"/>
                                        <p:tgtEl>
                                          <p:spTgt spid="25">
                                            <p:txEl>
                                              <p:pRg st="8" end="8"/>
                                            </p:txEl>
                                          </p:spTgt>
                                        </p:tgtEl>
                                        <p:attrNameLst>
                                          <p:attrName>ppt_h</p:attrName>
                                        </p:attrNameLst>
                                      </p:cBhvr>
                                      <p:tavLst>
                                        <p:tav tm="0">
                                          <p:val>
                                            <p:fltVal val="0"/>
                                          </p:val>
                                        </p:tav>
                                        <p:tav tm="100000">
                                          <p:val>
                                            <p:strVal val="#ppt_h"/>
                                          </p:val>
                                        </p:tav>
                                      </p:tavLst>
                                    </p:anim>
                                    <p:animEffect transition="in" filter="fade">
                                      <p:cBhvr>
                                        <p:cTn id="82" dur="500"/>
                                        <p:tgtEl>
                                          <p:spTgt spid="25">
                                            <p:txEl>
                                              <p:pRg st="8" end="8"/>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xEl>
                                              <p:pRg st="9" end="9"/>
                                            </p:txEl>
                                          </p:spTgt>
                                        </p:tgtEl>
                                        <p:attrNameLst>
                                          <p:attrName>style.visibility</p:attrName>
                                        </p:attrNameLst>
                                      </p:cBhvr>
                                      <p:to>
                                        <p:strVal val="visible"/>
                                      </p:to>
                                    </p:set>
                                    <p:anim calcmode="lin" valueType="num">
                                      <p:cBhvr>
                                        <p:cTn id="85" dur="500" fill="hold"/>
                                        <p:tgtEl>
                                          <p:spTgt spid="25">
                                            <p:txEl>
                                              <p:pRg st="9" end="9"/>
                                            </p:txEl>
                                          </p:spTgt>
                                        </p:tgtEl>
                                        <p:attrNameLst>
                                          <p:attrName>ppt_w</p:attrName>
                                        </p:attrNameLst>
                                      </p:cBhvr>
                                      <p:tavLst>
                                        <p:tav tm="0">
                                          <p:val>
                                            <p:fltVal val="0"/>
                                          </p:val>
                                        </p:tav>
                                        <p:tav tm="100000">
                                          <p:val>
                                            <p:strVal val="#ppt_w"/>
                                          </p:val>
                                        </p:tav>
                                      </p:tavLst>
                                    </p:anim>
                                    <p:anim calcmode="lin" valueType="num">
                                      <p:cBhvr>
                                        <p:cTn id="86" dur="500" fill="hold"/>
                                        <p:tgtEl>
                                          <p:spTgt spid="25">
                                            <p:txEl>
                                              <p:pRg st="9" end="9"/>
                                            </p:txEl>
                                          </p:spTgt>
                                        </p:tgtEl>
                                        <p:attrNameLst>
                                          <p:attrName>ppt_h</p:attrName>
                                        </p:attrNameLst>
                                      </p:cBhvr>
                                      <p:tavLst>
                                        <p:tav tm="0">
                                          <p:val>
                                            <p:fltVal val="0"/>
                                          </p:val>
                                        </p:tav>
                                        <p:tav tm="100000">
                                          <p:val>
                                            <p:strVal val="#ppt_h"/>
                                          </p:val>
                                        </p:tav>
                                      </p:tavLst>
                                    </p:anim>
                                    <p:animEffect transition="in" filter="fade">
                                      <p:cBhvr>
                                        <p:cTn id="87" dur="500"/>
                                        <p:tgtEl>
                                          <p:spTgt spid="25">
                                            <p:txEl>
                                              <p:pRg st="9" end="9"/>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xEl>
                                              <p:pRg st="10" end="10"/>
                                            </p:txEl>
                                          </p:spTgt>
                                        </p:tgtEl>
                                        <p:attrNameLst>
                                          <p:attrName>style.visibility</p:attrName>
                                        </p:attrNameLst>
                                      </p:cBhvr>
                                      <p:to>
                                        <p:strVal val="visible"/>
                                      </p:to>
                                    </p:set>
                                    <p:anim calcmode="lin" valueType="num">
                                      <p:cBhvr>
                                        <p:cTn id="90" dur="500" fill="hold"/>
                                        <p:tgtEl>
                                          <p:spTgt spid="25">
                                            <p:txEl>
                                              <p:pRg st="10" end="10"/>
                                            </p:txEl>
                                          </p:spTgt>
                                        </p:tgtEl>
                                        <p:attrNameLst>
                                          <p:attrName>ppt_w</p:attrName>
                                        </p:attrNameLst>
                                      </p:cBhvr>
                                      <p:tavLst>
                                        <p:tav tm="0">
                                          <p:val>
                                            <p:fltVal val="0"/>
                                          </p:val>
                                        </p:tav>
                                        <p:tav tm="100000">
                                          <p:val>
                                            <p:strVal val="#ppt_w"/>
                                          </p:val>
                                        </p:tav>
                                      </p:tavLst>
                                    </p:anim>
                                    <p:anim calcmode="lin" valueType="num">
                                      <p:cBhvr>
                                        <p:cTn id="91" dur="500" fill="hold"/>
                                        <p:tgtEl>
                                          <p:spTgt spid="25">
                                            <p:txEl>
                                              <p:pRg st="10" end="10"/>
                                            </p:txEl>
                                          </p:spTgt>
                                        </p:tgtEl>
                                        <p:attrNameLst>
                                          <p:attrName>ppt_h</p:attrName>
                                        </p:attrNameLst>
                                      </p:cBhvr>
                                      <p:tavLst>
                                        <p:tav tm="0">
                                          <p:val>
                                            <p:fltVal val="0"/>
                                          </p:val>
                                        </p:tav>
                                        <p:tav tm="100000">
                                          <p:val>
                                            <p:strVal val="#ppt_h"/>
                                          </p:val>
                                        </p:tav>
                                      </p:tavLst>
                                    </p:anim>
                                    <p:animEffect transition="in" filter="fade">
                                      <p:cBhvr>
                                        <p:cTn id="92" dur="500"/>
                                        <p:tgtEl>
                                          <p:spTgt spid="25">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 calcmode="lin" valueType="num">
                                      <p:cBhvr additive="base">
                                        <p:cTn id="9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5">
                                            <p:txEl>
                                              <p:pRg st="1" end="1"/>
                                            </p:txEl>
                                          </p:spTgt>
                                        </p:tgtEl>
                                        <p:attrNameLst>
                                          <p:attrName>style.visibility</p:attrName>
                                        </p:attrNameLst>
                                      </p:cBhvr>
                                      <p:to>
                                        <p:strVal val="visible"/>
                                      </p:to>
                                    </p:set>
                                    <p:anim calcmode="lin" valueType="num">
                                      <p:cBhvr additive="base">
                                        <p:cTn id="10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5">
                                            <p:txEl>
                                              <p:pRg st="1" end="1"/>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5">
                                            <p:txEl>
                                              <p:pRg st="2" end="2"/>
                                            </p:txEl>
                                          </p:spTgt>
                                        </p:tgtEl>
                                        <p:attrNameLst>
                                          <p:attrName>style.visibility</p:attrName>
                                        </p:attrNameLst>
                                      </p:cBhvr>
                                      <p:to>
                                        <p:strVal val="visible"/>
                                      </p:to>
                                    </p:set>
                                    <p:anim calcmode="lin" valueType="num">
                                      <p:cBhvr additive="base">
                                        <p:cTn id="10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5">
                                            <p:txEl>
                                              <p:pRg st="2" end="2"/>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5">
                                            <p:txEl>
                                              <p:pRg st="3" end="3"/>
                                            </p:txEl>
                                          </p:spTgt>
                                        </p:tgtEl>
                                        <p:attrNameLst>
                                          <p:attrName>style.visibility</p:attrName>
                                        </p:attrNameLst>
                                      </p:cBhvr>
                                      <p:to>
                                        <p:strVal val="visible"/>
                                      </p:to>
                                    </p:set>
                                    <p:anim calcmode="lin" valueType="num">
                                      <p:cBhvr additive="base">
                                        <p:cTn id="109"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5">
                                            <p:txEl>
                                              <p:pRg st="3" end="3"/>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5">
                                            <p:txEl>
                                              <p:pRg st="4" end="4"/>
                                            </p:txEl>
                                          </p:spTgt>
                                        </p:tgtEl>
                                        <p:attrNameLst>
                                          <p:attrName>style.visibility</p:attrName>
                                        </p:attrNameLst>
                                      </p:cBhvr>
                                      <p:to>
                                        <p:strVal val="visible"/>
                                      </p:to>
                                    </p:set>
                                    <p:anim calcmode="lin" valueType="num">
                                      <p:cBhvr additive="base">
                                        <p:cTn id="11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5">
                                            <p:txEl>
                                              <p:pRg st="4" end="4"/>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5">
                                            <p:txEl>
                                              <p:pRg st="5" end="5"/>
                                            </p:txEl>
                                          </p:spTgt>
                                        </p:tgtEl>
                                        <p:attrNameLst>
                                          <p:attrName>style.visibility</p:attrName>
                                        </p:attrNameLst>
                                      </p:cBhvr>
                                      <p:to>
                                        <p:strVal val="visible"/>
                                      </p:to>
                                    </p:set>
                                    <p:anim calcmode="lin" valueType="num">
                                      <p:cBhvr additive="base">
                                        <p:cTn id="117"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5">
                                            <p:txEl>
                                              <p:pRg st="5" end="5"/>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5">
                                            <p:txEl>
                                              <p:pRg st="6" end="6"/>
                                            </p:txEl>
                                          </p:spTgt>
                                        </p:tgtEl>
                                        <p:attrNameLst>
                                          <p:attrName>style.visibility</p:attrName>
                                        </p:attrNameLst>
                                      </p:cBhvr>
                                      <p:to>
                                        <p:strVal val="visible"/>
                                      </p:to>
                                    </p:set>
                                    <p:anim calcmode="lin" valueType="num">
                                      <p:cBhvr additive="base">
                                        <p:cTn id="121" dur="500" fill="hold"/>
                                        <p:tgtEl>
                                          <p:spTgt spid="25">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5">
                                            <p:txEl>
                                              <p:pRg st="6" end="6"/>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5">
                                            <p:txEl>
                                              <p:pRg st="7" end="7"/>
                                            </p:txEl>
                                          </p:spTgt>
                                        </p:tgtEl>
                                        <p:attrNameLst>
                                          <p:attrName>style.visibility</p:attrName>
                                        </p:attrNameLst>
                                      </p:cBhvr>
                                      <p:to>
                                        <p:strVal val="visible"/>
                                      </p:to>
                                    </p:set>
                                    <p:anim calcmode="lin" valueType="num">
                                      <p:cBhvr additive="base">
                                        <p:cTn id="125" dur="500" fill="hold"/>
                                        <p:tgtEl>
                                          <p:spTgt spid="25">
                                            <p:txEl>
                                              <p:pRg st="7" end="7"/>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5">
                                            <p:txEl>
                                              <p:pRg st="7" end="7"/>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25">
                                            <p:txEl>
                                              <p:pRg st="8" end="8"/>
                                            </p:txEl>
                                          </p:spTgt>
                                        </p:tgtEl>
                                        <p:attrNameLst>
                                          <p:attrName>style.visibility</p:attrName>
                                        </p:attrNameLst>
                                      </p:cBhvr>
                                      <p:to>
                                        <p:strVal val="visible"/>
                                      </p:to>
                                    </p:set>
                                    <p:anim calcmode="lin" valueType="num">
                                      <p:cBhvr additive="base">
                                        <p:cTn id="129" dur="500" fill="hold"/>
                                        <p:tgtEl>
                                          <p:spTgt spid="25">
                                            <p:txEl>
                                              <p:pRg st="8" end="8"/>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5">
                                            <p:txEl>
                                              <p:pRg st="8" end="8"/>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25">
                                            <p:txEl>
                                              <p:pRg st="9" end="9"/>
                                            </p:txEl>
                                          </p:spTgt>
                                        </p:tgtEl>
                                        <p:attrNameLst>
                                          <p:attrName>style.visibility</p:attrName>
                                        </p:attrNameLst>
                                      </p:cBhvr>
                                      <p:to>
                                        <p:strVal val="visible"/>
                                      </p:to>
                                    </p:set>
                                    <p:anim calcmode="lin" valueType="num">
                                      <p:cBhvr additive="base">
                                        <p:cTn id="133" dur="500" fill="hold"/>
                                        <p:tgtEl>
                                          <p:spTgt spid="25">
                                            <p:txEl>
                                              <p:pRg st="9" end="9"/>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5">
                                            <p:txEl>
                                              <p:pRg st="9" end="9"/>
                                            </p:txEl>
                                          </p:spTgt>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5">
                                            <p:txEl>
                                              <p:pRg st="10" end="10"/>
                                            </p:txEl>
                                          </p:spTgt>
                                        </p:tgtEl>
                                        <p:attrNameLst>
                                          <p:attrName>style.visibility</p:attrName>
                                        </p:attrNameLst>
                                      </p:cBhvr>
                                      <p:to>
                                        <p:strVal val="visible"/>
                                      </p:to>
                                    </p:set>
                                    <p:anim calcmode="lin" valueType="num">
                                      <p:cBhvr additive="base">
                                        <p:cTn id="137" dur="500" fill="hold"/>
                                        <p:tgtEl>
                                          <p:spTgt spid="25">
                                            <p:txEl>
                                              <p:pRg st="10" end="1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build="allAtOnce" animBg="1" autoUpdateAnimBg="0"/>
      <p:bldP spid="27" grpId="0" animBg="1"/>
      <p:bldP spid="27"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31184"/>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13130" y="1235105"/>
            <a:ext cx="10375060" cy="5194291"/>
          </a:xfrm>
          <a:prstGeom prst="rect">
            <a:avLst/>
          </a:prstGeom>
          <a:solidFill>
            <a:srgbClr val="F2F2F2"/>
          </a:solidFill>
          <a:ln w="9525" cmpd="sng">
            <a:solidFill>
              <a:schemeClr val="accent1"/>
            </a:solidFill>
            <a:miter lim="800000"/>
            <a:headEnd/>
            <a:tailEnd/>
          </a:ln>
        </p:spPr>
        <p:txBody>
          <a:bodyPr/>
          <a:lstStyle/>
          <a:p>
            <a:endParaRPr lang="zh-CN" altLang="en-US"/>
          </a:p>
        </p:txBody>
      </p:sp>
      <p:sp>
        <p:nvSpPr>
          <p:cNvPr id="26" name="TextBox 84"/>
          <p:cNvSpPr txBox="1">
            <a:spLocks noChangeArrowheads="1"/>
          </p:cNvSpPr>
          <p:nvPr/>
        </p:nvSpPr>
        <p:spPr bwMode="auto">
          <a:xfrm>
            <a:off x="1097721" y="1235105"/>
            <a:ext cx="9985837" cy="5109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en-US" sz="1600" dirty="0" smtClean="0">
                <a:latin typeface="Calibri" pitchFamily="34" charset="0"/>
                <a:ea typeface="方正仿宋_GBK" charset="-122"/>
                <a:cs typeface="Times New Roman" pitchFamily="18" charset="0"/>
              </a:rPr>
              <a:t>3. </a:t>
            </a:r>
            <a:r>
              <a:rPr lang="zh-CN" altLang="en-US" sz="1600" dirty="0" smtClean="0">
                <a:latin typeface="Calibri" pitchFamily="34" charset="0"/>
                <a:ea typeface="方正仿宋_GBK" charset="-122"/>
                <a:cs typeface="Times New Roman" pitchFamily="18" charset="0"/>
              </a:rPr>
              <a:t>实行项目负责人制的科研经费、教研教改等费用</a:t>
            </a:r>
          </a:p>
          <a:p>
            <a:r>
              <a:rPr lang="zh-CN" altLang="en-US" sz="1600" dirty="0" smtClean="0">
                <a:latin typeface="Calibri" pitchFamily="34" charset="0"/>
                <a:ea typeface="方正仿宋_GBK" charset="-122"/>
                <a:cs typeface="Times New Roman" pitchFamily="18" charset="0"/>
              </a:rPr>
              <a:t>（</a:t>
            </a:r>
            <a:r>
              <a:rPr lang="en-US" altLang="en-US" sz="1600" dirty="0" smtClean="0">
                <a:latin typeface="Calibri" pitchFamily="34" charset="0"/>
                <a:ea typeface="方正仿宋_GBK" charset="-122"/>
                <a:cs typeface="Times New Roman" pitchFamily="18" charset="0"/>
              </a:rPr>
              <a:t>U8</a:t>
            </a:r>
            <a:r>
              <a:rPr lang="zh-CN" altLang="en-US" sz="1600" dirty="0" smtClean="0">
                <a:latin typeface="Calibri" pitchFamily="34" charset="0"/>
                <a:ea typeface="方正仿宋_GBK" charset="-122"/>
                <a:cs typeface="Times New Roman" pitchFamily="18" charset="0"/>
              </a:rPr>
              <a:t>流程）：</a:t>
            </a:r>
          </a:p>
          <a:p>
            <a:r>
              <a:rPr lang="zh-CN" altLang="en-US" sz="1600" dirty="0" smtClean="0">
                <a:latin typeface="Calibri" pitchFamily="34" charset="0"/>
                <a:ea typeface="方正仿宋_GBK" charset="-122"/>
                <a:cs typeface="Times New Roman" pitchFamily="18" charset="0"/>
              </a:rPr>
              <a:t>①申请人生成申请单；</a:t>
            </a:r>
          </a:p>
          <a:p>
            <a:r>
              <a:rPr lang="zh-CN" altLang="en-US" sz="1600" dirty="0" smtClean="0">
                <a:latin typeface="Calibri" pitchFamily="34" charset="0"/>
                <a:ea typeface="方正仿宋_GBK" charset="-122"/>
                <a:cs typeface="Times New Roman" pitchFamily="18" charset="0"/>
              </a:rPr>
              <a:t>②申请人生成报销单。流程为：申请人→项目分管负责人→项目分管校领导→财务会计→财务负责人→财务分管院领导</a:t>
            </a:r>
            <a:r>
              <a:rPr lang="en-US" altLang="en-US" sz="1600" dirty="0" smtClean="0">
                <a:latin typeface="Calibri" pitchFamily="34" charset="0"/>
                <a:ea typeface="方正仿宋_GBK" charset="-122"/>
                <a:cs typeface="Times New Roman" pitchFamily="18" charset="0"/>
              </a:rPr>
              <a:t> </a:t>
            </a:r>
            <a:endParaRPr lang="zh-CN" altLang="en-US" sz="1600" dirty="0" smtClean="0">
              <a:latin typeface="Calibri" pitchFamily="34" charset="0"/>
              <a:ea typeface="方正仿宋_GBK" charset="-122"/>
              <a:cs typeface="Times New Roman" pitchFamily="18" charset="0"/>
            </a:endParaRPr>
          </a:p>
          <a:p>
            <a:r>
              <a:rPr lang="zh-CN" altLang="en-US" sz="1600" dirty="0" smtClean="0">
                <a:latin typeface="Calibri" pitchFamily="34" charset="0"/>
                <a:ea typeface="方正仿宋_GBK" charset="-122"/>
                <a:cs typeface="Times New Roman" pitchFamily="18" charset="0"/>
              </a:rPr>
              <a:t>（纸质）申请人→项目分管负责人→财务会计→财务负责人→出纳。</a:t>
            </a:r>
            <a:endParaRPr lang="en-US" altLang="zh-CN" sz="1600" dirty="0" smtClean="0">
              <a:latin typeface="Calibri" pitchFamily="34" charset="0"/>
              <a:ea typeface="方正仿宋_GBK" charset="-122"/>
              <a:cs typeface="Times New Roman" pitchFamily="18" charset="0"/>
            </a:endParaRPr>
          </a:p>
          <a:p>
            <a:r>
              <a:rPr lang="zh-CN" altLang="en-US" sz="1600" b="1" dirty="0" smtClean="0">
                <a:latin typeface="Calibri" pitchFamily="34" charset="0"/>
                <a:ea typeface="方正仿宋_GBK" charset="-122"/>
                <a:cs typeface="Times New Roman" pitchFamily="18" charset="0"/>
              </a:rPr>
              <a:t>特别备注：</a:t>
            </a:r>
            <a:endParaRPr lang="en-US" altLang="zh-CN" sz="1600" b="1" dirty="0" smtClean="0">
              <a:latin typeface="Calibri" pitchFamily="34" charset="0"/>
              <a:ea typeface="方正仿宋_GBK" charset="-122"/>
              <a:cs typeface="Times New Roman" pitchFamily="18" charset="0"/>
            </a:endParaRPr>
          </a:p>
          <a:p>
            <a:r>
              <a:rPr lang="zh-CN" altLang="en-US" sz="1600" b="1" dirty="0" smtClean="0">
                <a:latin typeface="Calibri" pitchFamily="34" charset="0"/>
                <a:ea typeface="方正仿宋_GBK" charset="-122"/>
                <a:cs typeface="Times New Roman" pitchFamily="18" charset="0"/>
              </a:rPr>
              <a:t>使用</a:t>
            </a:r>
            <a:r>
              <a:rPr lang="en-US" altLang="zh-CN" sz="1600" b="1" dirty="0" smtClean="0">
                <a:latin typeface="Calibri" pitchFamily="34" charset="0"/>
                <a:ea typeface="方正仿宋_GBK" charset="-122"/>
                <a:cs typeface="Times New Roman" pitchFamily="18" charset="0"/>
              </a:rPr>
              <a:t>U8</a:t>
            </a:r>
            <a:r>
              <a:rPr lang="zh-CN" altLang="en-US" sz="1600" b="1" dirty="0" smtClean="0">
                <a:latin typeface="Calibri" pitchFamily="34" charset="0"/>
                <a:ea typeface="方正仿宋_GBK" charset="-122"/>
                <a:cs typeface="Times New Roman" pitchFamily="18" charset="0"/>
              </a:rPr>
              <a:t>预算软件账套“</a:t>
            </a:r>
            <a:r>
              <a:rPr lang="en-US" altLang="zh-CN" sz="1600" b="1" dirty="0" smtClean="0">
                <a:latin typeface="Calibri" pitchFamily="34" charset="0"/>
                <a:ea typeface="方正仿宋_GBK" charset="-122"/>
                <a:cs typeface="Times New Roman" pitchFamily="18" charset="0"/>
              </a:rPr>
              <a:t>003</a:t>
            </a:r>
            <a:r>
              <a:rPr lang="zh-CN" altLang="en-US" sz="1600" b="1" dirty="0" smtClean="0">
                <a:latin typeface="Calibri" pitchFamily="34" charset="0"/>
                <a:ea typeface="方正仿宋_GBK" charset="-122"/>
                <a:cs typeface="Times New Roman" pitchFamily="18" charset="0"/>
              </a:rPr>
              <a:t>工程学院项目报销系统“。</a:t>
            </a:r>
          </a:p>
          <a:p>
            <a:r>
              <a:rPr lang="en-US" altLang="zh-CN" sz="2400" dirty="0" smtClean="0"/>
              <a:t>U8</a:t>
            </a:r>
            <a:r>
              <a:rPr lang="zh-CN" altLang="en-US" sz="2400" dirty="0" smtClean="0"/>
              <a:t>流程：</a:t>
            </a:r>
            <a:endParaRPr lang="en-US" altLang="zh-CN" sz="2400" dirty="0" smtClean="0"/>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en-US" altLang="zh-CN"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sz="2400" dirty="0" smtClean="0">
              <a:solidFill>
                <a:schemeClr val="accent1">
                  <a:lumMod val="50000"/>
                </a:schemeClr>
              </a:solidFill>
            </a:endParaRPr>
          </a:p>
          <a:p>
            <a:endParaRPr lang="zh-CN" altLang="en-US" dirty="0" smtClean="0">
              <a:solidFill>
                <a:schemeClr val="accent1">
                  <a:lumMod val="50000"/>
                </a:schemeClr>
              </a:solidFill>
            </a:endParaRPr>
          </a:p>
          <a:p>
            <a:pPr algn="just"/>
            <a:endParaRPr lang="zh-CN" altLang="en-US" dirty="0" smtClean="0">
              <a:solidFill>
                <a:schemeClr val="accent1">
                  <a:lumMod val="50000"/>
                </a:schemeClr>
              </a:solidFill>
              <a:latin typeface="微软雅黑" pitchFamily="34" charset="-122"/>
              <a:ea typeface="微软雅黑" pitchFamily="34" charset="-122"/>
              <a:sym typeface="微软雅黑" pitchFamily="34" charset="-122"/>
            </a:endParaRPr>
          </a:p>
          <a:p>
            <a:pPr algn="just"/>
            <a:endParaRPr lang="zh-CN" altLang="en-US" dirty="0">
              <a:solidFill>
                <a:schemeClr val="accent1">
                  <a:lumMod val="50000"/>
                </a:schemeClr>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108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060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102" name="Rectangle 30"/>
          <p:cNvSpPr>
            <a:spLocks noChangeArrowheads="1"/>
          </p:cNvSpPr>
          <p:nvPr/>
        </p:nvSpPr>
        <p:spPr bwMode="auto">
          <a:xfrm>
            <a:off x="2459810" y="3691168"/>
            <a:ext cx="1295400" cy="2857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申请</a:t>
            </a: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1" name="Rectangle 29"/>
          <p:cNvSpPr>
            <a:spLocks noChangeArrowheads="1"/>
          </p:cNvSpPr>
          <p:nvPr/>
        </p:nvSpPr>
        <p:spPr bwMode="auto">
          <a:xfrm>
            <a:off x="2459810" y="4215267"/>
            <a:ext cx="1295400"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项目分管负责人</a:t>
            </a:r>
            <a:endParaRPr kumimoji="0" lang="zh-CN" sz="1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00" name="Rectangle 28"/>
          <p:cNvSpPr>
            <a:spLocks noChangeArrowheads="1"/>
          </p:cNvSpPr>
          <p:nvPr/>
        </p:nvSpPr>
        <p:spPr bwMode="auto">
          <a:xfrm>
            <a:off x="2455043" y="5085685"/>
            <a:ext cx="1295400" cy="2857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2" name="Rectangle 20"/>
          <p:cNvSpPr>
            <a:spLocks noChangeArrowheads="1"/>
          </p:cNvSpPr>
          <p:nvPr/>
        </p:nvSpPr>
        <p:spPr bwMode="auto">
          <a:xfrm>
            <a:off x="2455043" y="6060192"/>
            <a:ext cx="1295400" cy="217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财务处分管校领导</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9" name="Line 27"/>
          <p:cNvSpPr>
            <a:spLocks noChangeShapeType="1"/>
          </p:cNvSpPr>
          <p:nvPr/>
        </p:nvSpPr>
        <p:spPr bwMode="auto">
          <a:xfrm>
            <a:off x="7741455" y="4871372"/>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8" name="Line 26"/>
          <p:cNvSpPr>
            <a:spLocks noChangeShapeType="1"/>
          </p:cNvSpPr>
          <p:nvPr/>
        </p:nvSpPr>
        <p:spPr bwMode="auto">
          <a:xfrm>
            <a:off x="3107510" y="4012067"/>
            <a:ext cx="0" cy="203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7" name="Line 25"/>
          <p:cNvSpPr>
            <a:spLocks noChangeShapeType="1"/>
          </p:cNvSpPr>
          <p:nvPr/>
        </p:nvSpPr>
        <p:spPr bwMode="auto">
          <a:xfrm flipH="1">
            <a:off x="3097985" y="4871372"/>
            <a:ext cx="9525" cy="21431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6" name="Line 24"/>
          <p:cNvSpPr>
            <a:spLocks noChangeShapeType="1"/>
          </p:cNvSpPr>
          <p:nvPr/>
        </p:nvSpPr>
        <p:spPr bwMode="auto">
          <a:xfrm>
            <a:off x="3097985" y="5371438"/>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095" name="Rectangle 23"/>
          <p:cNvSpPr>
            <a:spLocks noChangeArrowheads="1"/>
          </p:cNvSpPr>
          <p:nvPr/>
        </p:nvSpPr>
        <p:spPr bwMode="auto">
          <a:xfrm>
            <a:off x="2450285" y="5563525"/>
            <a:ext cx="1295400" cy="3045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4" name="Rectangle 22"/>
          <p:cNvSpPr>
            <a:spLocks noChangeArrowheads="1"/>
          </p:cNvSpPr>
          <p:nvPr/>
        </p:nvSpPr>
        <p:spPr bwMode="auto">
          <a:xfrm>
            <a:off x="2450285" y="4631660"/>
            <a:ext cx="1295400"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项目分管校领导</a:t>
            </a:r>
            <a:endParaRPr kumimoji="0" lang="zh-CN" sz="1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93" name="Line 21"/>
          <p:cNvSpPr>
            <a:spLocks noChangeShapeType="1"/>
          </p:cNvSpPr>
          <p:nvPr/>
        </p:nvSpPr>
        <p:spPr bwMode="auto">
          <a:xfrm>
            <a:off x="3107510" y="4426873"/>
            <a:ext cx="0" cy="2047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04" name="Rectangle 32"/>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09" name="Rectangle 3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10" name="Rectangle 3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 name="Line 24"/>
          <p:cNvSpPr>
            <a:spLocks noChangeShapeType="1"/>
          </p:cNvSpPr>
          <p:nvPr/>
        </p:nvSpPr>
        <p:spPr bwMode="auto">
          <a:xfrm>
            <a:off x="3097985" y="5868105"/>
            <a:ext cx="0" cy="1920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21" name="Rectangle 49"/>
          <p:cNvSpPr>
            <a:spLocks noChangeArrowheads="1"/>
          </p:cNvSpPr>
          <p:nvPr/>
        </p:nvSpPr>
        <p:spPr bwMode="auto">
          <a:xfrm>
            <a:off x="7241389" y="3691168"/>
            <a:ext cx="1133475" cy="2857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新宋体" pitchFamily="49" charset="-122"/>
                <a:ea typeface="新宋体" pitchFamily="49" charset="-122"/>
                <a:cs typeface="Times New Roman" pitchFamily="18" charset="0"/>
              </a:rPr>
              <a:t>申请人</a:t>
            </a:r>
            <a:endParaRPr lang="zh-CN" altLang="en-US" dirty="0" smtClean="0">
              <a:cs typeface="宋体" pitchFamily="2" charset="-122"/>
            </a:endParaRPr>
          </a:p>
        </p:txBody>
      </p:sp>
      <p:sp>
        <p:nvSpPr>
          <p:cNvPr id="3120" name="Rectangle 48"/>
          <p:cNvSpPr>
            <a:spLocks noChangeArrowheads="1"/>
          </p:cNvSpPr>
          <p:nvPr/>
        </p:nvSpPr>
        <p:spPr bwMode="auto">
          <a:xfrm>
            <a:off x="7241389" y="4215267"/>
            <a:ext cx="1133475" cy="214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zh-CN" altLang="en-US" sz="1000" dirty="0" smtClean="0">
                <a:latin typeface="宋体" pitchFamily="2" charset="-122"/>
                <a:cs typeface="Times New Roman" pitchFamily="18" charset="0"/>
              </a:rPr>
              <a:t>项目分管</a:t>
            </a:r>
            <a:r>
              <a:rPr kumimoji="0" lang="zh-CN" sz="1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9" name="Rectangle 47"/>
          <p:cNvSpPr>
            <a:spLocks noChangeArrowheads="1"/>
          </p:cNvSpPr>
          <p:nvPr/>
        </p:nvSpPr>
        <p:spPr bwMode="auto">
          <a:xfrm>
            <a:off x="7241389" y="4631660"/>
            <a:ext cx="1133475" cy="239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财务处预算会计</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8" name="Line 46"/>
          <p:cNvSpPr>
            <a:spLocks noChangeShapeType="1"/>
          </p:cNvSpPr>
          <p:nvPr/>
        </p:nvSpPr>
        <p:spPr bwMode="auto">
          <a:xfrm>
            <a:off x="7741455" y="5271602"/>
            <a:ext cx="0" cy="1857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7" name="Line 45"/>
          <p:cNvSpPr>
            <a:spLocks noChangeShapeType="1"/>
          </p:cNvSpPr>
          <p:nvPr/>
        </p:nvSpPr>
        <p:spPr bwMode="auto">
          <a:xfrm>
            <a:off x="7739867" y="4426872"/>
            <a:ext cx="1588" cy="2047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6" name="AutoShape 44"/>
          <p:cNvSpPr>
            <a:spLocks noChangeShapeType="1"/>
          </p:cNvSpPr>
          <p:nvPr/>
        </p:nvSpPr>
        <p:spPr bwMode="auto">
          <a:xfrm flipH="1">
            <a:off x="8374864" y="4714884"/>
            <a:ext cx="4286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5" name="Oval 43"/>
          <p:cNvSpPr>
            <a:spLocks noChangeArrowheads="1"/>
          </p:cNvSpPr>
          <p:nvPr/>
        </p:nvSpPr>
        <p:spPr bwMode="auto">
          <a:xfrm>
            <a:off x="8803489" y="4202567"/>
            <a:ext cx="1790700" cy="100659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到此步骤经办人就把纸质单据交预算会计处理，自己不再跑流程。</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2" name="Rectangle 40"/>
          <p:cNvSpPr>
            <a:spLocks noChangeArrowheads="1"/>
          </p:cNvSpPr>
          <p:nvPr/>
        </p:nvSpPr>
        <p:spPr bwMode="auto">
          <a:xfrm>
            <a:off x="6888964" y="5457340"/>
            <a:ext cx="1914525" cy="2669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出纳（在</a:t>
            </a:r>
            <a:r>
              <a:rPr kumimoji="0" lang="en-US" alt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U8</a:t>
            </a:r>
            <a:r>
              <a:rPr kumimoji="0" lang="zh-CN" altLang="en-US"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进行付款操作）</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11" name="Line 39"/>
          <p:cNvSpPr>
            <a:spLocks noChangeShapeType="1"/>
          </p:cNvSpPr>
          <p:nvPr/>
        </p:nvSpPr>
        <p:spPr bwMode="auto">
          <a:xfrm>
            <a:off x="7741455" y="4012067"/>
            <a:ext cx="0" cy="190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114" name="Rectangle 42"/>
          <p:cNvSpPr>
            <a:spLocks noChangeArrowheads="1"/>
          </p:cNvSpPr>
          <p:nvPr/>
        </p:nvSpPr>
        <p:spPr bwMode="auto">
          <a:xfrm>
            <a:off x="7241389" y="5057110"/>
            <a:ext cx="1133475" cy="2144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新宋体" pitchFamily="49" charset="-122"/>
                <a:ea typeface="新宋体" pitchFamily="49" charset="-122"/>
                <a:cs typeface="Times New Roman" pitchFamily="18" charset="0"/>
              </a:rPr>
              <a:t>财务处负责人</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28" name="Rectangle 56"/>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t/>
            </a:r>
            <a:br>
              <a:rPr kumimoji="0" lang="zh-CN"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29" name="Rectangle 57"/>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3130" name="Rectangle 58"/>
          <p:cNvSpPr>
            <a:spLocks noChangeArrowheads="1"/>
          </p:cNvSpPr>
          <p:nvPr/>
        </p:nvSpPr>
        <p:spPr bwMode="auto">
          <a:xfrm>
            <a:off x="0" y="457200"/>
            <a:ext cx="12196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宋体" pitchFamily="2" charset="-122"/>
              </a:rPr>
              <a:t>                                        </a:t>
            </a:r>
            <a:endParaRPr kumimoji="0" lang="en-US" altLang="zh-CN" sz="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6" name="TextBox 55"/>
          <p:cNvSpPr txBox="1"/>
          <p:nvPr/>
        </p:nvSpPr>
        <p:spPr>
          <a:xfrm>
            <a:off x="5455439" y="3229503"/>
            <a:ext cx="3995969" cy="461665"/>
          </a:xfrm>
          <a:prstGeom prst="rect">
            <a:avLst/>
          </a:prstGeom>
          <a:noFill/>
        </p:spPr>
        <p:txBody>
          <a:bodyPr wrap="square" rtlCol="0">
            <a:spAutoFit/>
          </a:bodyPr>
          <a:lstStyle/>
          <a:p>
            <a:r>
              <a:rPr lang="zh-CN" altLang="en-US" sz="2400" dirty="0" smtClean="0"/>
              <a:t>纸质流程：</a:t>
            </a:r>
            <a:endParaRPr lang="zh-CN" altLang="en-US" sz="2400" dirty="0"/>
          </a:p>
        </p:txBody>
      </p:sp>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 calcmode="lin" valueType="num">
                                      <p:cBhvr additive="base">
                                        <p:cTn id="4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2" end="2"/>
                                            </p:txEl>
                                          </p:spTgt>
                                        </p:tgtEl>
                                        <p:attrNameLst>
                                          <p:attrName>style.visibility</p:attrName>
                                        </p:attrNameLst>
                                      </p:cBhvr>
                                      <p:to>
                                        <p:strVal val="visible"/>
                                      </p:to>
                                    </p:set>
                                    <p:anim calcmode="lin" valueType="num">
                                      <p:cBhvr additive="base">
                                        <p:cTn id="5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6">
                                            <p:txEl>
                                              <p:pRg st="3" end="3"/>
                                            </p:txEl>
                                          </p:spTgt>
                                        </p:tgtEl>
                                        <p:attrNameLst>
                                          <p:attrName>style.visibility</p:attrName>
                                        </p:attrNameLst>
                                      </p:cBhvr>
                                      <p:to>
                                        <p:strVal val="visible"/>
                                      </p:to>
                                    </p:set>
                                    <p:anim calcmode="lin" valueType="num">
                                      <p:cBhvr additive="base">
                                        <p:cTn id="60"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
                                            <p:txEl>
                                              <p:pRg st="4" end="4"/>
                                            </p:txEl>
                                          </p:spTgt>
                                        </p:tgtEl>
                                        <p:attrNameLst>
                                          <p:attrName>style.visibility</p:attrName>
                                        </p:attrNameLst>
                                      </p:cBhvr>
                                      <p:to>
                                        <p:strVal val="visible"/>
                                      </p:to>
                                    </p:set>
                                    <p:anim calcmode="lin" valueType="num">
                                      <p:cBhvr additive="base">
                                        <p:cTn id="66"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6">
                                            <p:txEl>
                                              <p:pRg st="5" end="5"/>
                                            </p:txEl>
                                          </p:spTgt>
                                        </p:tgtEl>
                                        <p:attrNameLst>
                                          <p:attrName>style.visibility</p:attrName>
                                        </p:attrNameLst>
                                      </p:cBhvr>
                                      <p:to>
                                        <p:strVal val="visible"/>
                                      </p:to>
                                    </p:set>
                                    <p:anim calcmode="lin" valueType="num">
                                      <p:cBhvr additive="base">
                                        <p:cTn id="72"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6">
                                            <p:txEl>
                                              <p:pRg st="6" end="6"/>
                                            </p:txEl>
                                          </p:spTgt>
                                        </p:tgtEl>
                                        <p:attrNameLst>
                                          <p:attrName>style.visibility</p:attrName>
                                        </p:attrNameLst>
                                      </p:cBhvr>
                                      <p:to>
                                        <p:strVal val="visible"/>
                                      </p:to>
                                    </p:set>
                                    <p:anim calcmode="lin" valueType="num">
                                      <p:cBhvr additive="base">
                                        <p:cTn id="78" dur="500" fill="hold"/>
                                        <p:tgtEl>
                                          <p:spTgt spid="26">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6">
                                            <p:txEl>
                                              <p:pRg st="7" end="7"/>
                                            </p:txEl>
                                          </p:spTgt>
                                        </p:tgtEl>
                                        <p:attrNameLst>
                                          <p:attrName>style.visibility</p:attrName>
                                        </p:attrNameLst>
                                      </p:cBhvr>
                                      <p:to>
                                        <p:strVal val="visible"/>
                                      </p:to>
                                    </p:set>
                                    <p:anim calcmode="lin" valueType="num">
                                      <p:cBhvr additive="base">
                                        <p:cTn id="84"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102"/>
                                        </p:tgtEl>
                                        <p:attrNameLst>
                                          <p:attrName>style.visibility</p:attrName>
                                        </p:attrNameLst>
                                      </p:cBhvr>
                                      <p:to>
                                        <p:strVal val="visible"/>
                                      </p:to>
                                    </p:set>
                                    <p:anim calcmode="lin" valueType="num">
                                      <p:cBhvr additive="base">
                                        <p:cTn id="90" dur="500" fill="hold"/>
                                        <p:tgtEl>
                                          <p:spTgt spid="3102"/>
                                        </p:tgtEl>
                                        <p:attrNameLst>
                                          <p:attrName>ppt_x</p:attrName>
                                        </p:attrNameLst>
                                      </p:cBhvr>
                                      <p:tavLst>
                                        <p:tav tm="0">
                                          <p:val>
                                            <p:strVal val="#ppt_x"/>
                                          </p:val>
                                        </p:tav>
                                        <p:tav tm="100000">
                                          <p:val>
                                            <p:strVal val="#ppt_x"/>
                                          </p:val>
                                        </p:tav>
                                      </p:tavLst>
                                    </p:anim>
                                    <p:anim calcmode="lin" valueType="num">
                                      <p:cBhvr additive="base">
                                        <p:cTn id="91" dur="500" fill="hold"/>
                                        <p:tgtEl>
                                          <p:spTgt spid="3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098"/>
                                        </p:tgtEl>
                                        <p:attrNameLst>
                                          <p:attrName>style.visibility</p:attrName>
                                        </p:attrNameLst>
                                      </p:cBhvr>
                                      <p:to>
                                        <p:strVal val="visible"/>
                                      </p:to>
                                    </p:set>
                                    <p:anim calcmode="lin" valueType="num">
                                      <p:cBhvr additive="base">
                                        <p:cTn id="96" dur="500" fill="hold"/>
                                        <p:tgtEl>
                                          <p:spTgt spid="3098"/>
                                        </p:tgtEl>
                                        <p:attrNameLst>
                                          <p:attrName>ppt_x</p:attrName>
                                        </p:attrNameLst>
                                      </p:cBhvr>
                                      <p:tavLst>
                                        <p:tav tm="0">
                                          <p:val>
                                            <p:strVal val="#ppt_x"/>
                                          </p:val>
                                        </p:tav>
                                        <p:tav tm="100000">
                                          <p:val>
                                            <p:strVal val="#ppt_x"/>
                                          </p:val>
                                        </p:tav>
                                      </p:tavLst>
                                    </p:anim>
                                    <p:anim calcmode="lin" valueType="num">
                                      <p:cBhvr additive="base">
                                        <p:cTn id="97" dur="500" fill="hold"/>
                                        <p:tgtEl>
                                          <p:spTgt spid="309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01"/>
                                        </p:tgtEl>
                                        <p:attrNameLst>
                                          <p:attrName>style.visibility</p:attrName>
                                        </p:attrNameLst>
                                      </p:cBhvr>
                                      <p:to>
                                        <p:strVal val="visible"/>
                                      </p:to>
                                    </p:set>
                                    <p:anim calcmode="lin" valueType="num">
                                      <p:cBhvr additive="base">
                                        <p:cTn id="102" dur="500" fill="hold"/>
                                        <p:tgtEl>
                                          <p:spTgt spid="3101"/>
                                        </p:tgtEl>
                                        <p:attrNameLst>
                                          <p:attrName>ppt_x</p:attrName>
                                        </p:attrNameLst>
                                      </p:cBhvr>
                                      <p:tavLst>
                                        <p:tav tm="0">
                                          <p:val>
                                            <p:strVal val="#ppt_x"/>
                                          </p:val>
                                        </p:tav>
                                        <p:tav tm="100000">
                                          <p:val>
                                            <p:strVal val="#ppt_x"/>
                                          </p:val>
                                        </p:tav>
                                      </p:tavLst>
                                    </p:anim>
                                    <p:anim calcmode="lin" valueType="num">
                                      <p:cBhvr additive="base">
                                        <p:cTn id="103" dur="500" fill="hold"/>
                                        <p:tgtEl>
                                          <p:spTgt spid="310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093"/>
                                        </p:tgtEl>
                                        <p:attrNameLst>
                                          <p:attrName>style.visibility</p:attrName>
                                        </p:attrNameLst>
                                      </p:cBhvr>
                                      <p:to>
                                        <p:strVal val="visible"/>
                                      </p:to>
                                    </p:set>
                                    <p:anim calcmode="lin" valueType="num">
                                      <p:cBhvr additive="base">
                                        <p:cTn id="108" dur="500" fill="hold"/>
                                        <p:tgtEl>
                                          <p:spTgt spid="3093"/>
                                        </p:tgtEl>
                                        <p:attrNameLst>
                                          <p:attrName>ppt_x</p:attrName>
                                        </p:attrNameLst>
                                      </p:cBhvr>
                                      <p:tavLst>
                                        <p:tav tm="0">
                                          <p:val>
                                            <p:strVal val="#ppt_x"/>
                                          </p:val>
                                        </p:tav>
                                        <p:tav tm="100000">
                                          <p:val>
                                            <p:strVal val="#ppt_x"/>
                                          </p:val>
                                        </p:tav>
                                      </p:tavLst>
                                    </p:anim>
                                    <p:anim calcmode="lin" valueType="num">
                                      <p:cBhvr additive="base">
                                        <p:cTn id="109"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094"/>
                                        </p:tgtEl>
                                        <p:attrNameLst>
                                          <p:attrName>style.visibility</p:attrName>
                                        </p:attrNameLst>
                                      </p:cBhvr>
                                      <p:to>
                                        <p:strVal val="visible"/>
                                      </p:to>
                                    </p:set>
                                    <p:anim calcmode="lin" valueType="num">
                                      <p:cBhvr additive="base">
                                        <p:cTn id="114" dur="500" fill="hold"/>
                                        <p:tgtEl>
                                          <p:spTgt spid="3094"/>
                                        </p:tgtEl>
                                        <p:attrNameLst>
                                          <p:attrName>ppt_x</p:attrName>
                                        </p:attrNameLst>
                                      </p:cBhvr>
                                      <p:tavLst>
                                        <p:tav tm="0">
                                          <p:val>
                                            <p:strVal val="#ppt_x"/>
                                          </p:val>
                                        </p:tav>
                                        <p:tav tm="100000">
                                          <p:val>
                                            <p:strVal val="#ppt_x"/>
                                          </p:val>
                                        </p:tav>
                                      </p:tavLst>
                                    </p:anim>
                                    <p:anim calcmode="lin" valueType="num">
                                      <p:cBhvr additive="base">
                                        <p:cTn id="115"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3097"/>
                                        </p:tgtEl>
                                        <p:attrNameLst>
                                          <p:attrName>style.visibility</p:attrName>
                                        </p:attrNameLst>
                                      </p:cBhvr>
                                      <p:to>
                                        <p:strVal val="visible"/>
                                      </p:to>
                                    </p:set>
                                    <p:anim calcmode="lin" valueType="num">
                                      <p:cBhvr additive="base">
                                        <p:cTn id="120" dur="500" fill="hold"/>
                                        <p:tgtEl>
                                          <p:spTgt spid="3097"/>
                                        </p:tgtEl>
                                        <p:attrNameLst>
                                          <p:attrName>ppt_x</p:attrName>
                                        </p:attrNameLst>
                                      </p:cBhvr>
                                      <p:tavLst>
                                        <p:tav tm="0">
                                          <p:val>
                                            <p:strVal val="#ppt_x"/>
                                          </p:val>
                                        </p:tav>
                                        <p:tav tm="100000">
                                          <p:val>
                                            <p:strVal val="#ppt_x"/>
                                          </p:val>
                                        </p:tav>
                                      </p:tavLst>
                                    </p:anim>
                                    <p:anim calcmode="lin" valueType="num">
                                      <p:cBhvr additive="base">
                                        <p:cTn id="121" dur="500" fill="hold"/>
                                        <p:tgtEl>
                                          <p:spTgt spid="3097"/>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500" fill="hold"/>
                                        <p:tgtEl>
                                          <p:spTgt spid="3100"/>
                                        </p:tgtEl>
                                        <p:attrNameLst>
                                          <p:attrName>ppt_x</p:attrName>
                                        </p:attrNameLst>
                                      </p:cBhvr>
                                      <p:tavLst>
                                        <p:tav tm="0">
                                          <p:val>
                                            <p:strVal val="#ppt_x"/>
                                          </p:val>
                                        </p:tav>
                                        <p:tav tm="100000">
                                          <p:val>
                                            <p:strVal val="#ppt_x"/>
                                          </p:val>
                                        </p:tav>
                                      </p:tavLst>
                                    </p:anim>
                                    <p:anim calcmode="lin" valueType="num">
                                      <p:cBhvr additive="base">
                                        <p:cTn id="127" dur="500" fill="hold"/>
                                        <p:tgtEl>
                                          <p:spTgt spid="3100"/>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096"/>
                                        </p:tgtEl>
                                        <p:attrNameLst>
                                          <p:attrName>style.visibility</p:attrName>
                                        </p:attrNameLst>
                                      </p:cBhvr>
                                      <p:to>
                                        <p:strVal val="visible"/>
                                      </p:to>
                                    </p:set>
                                    <p:anim calcmode="lin" valueType="num">
                                      <p:cBhvr additive="base">
                                        <p:cTn id="132" dur="500" fill="hold"/>
                                        <p:tgtEl>
                                          <p:spTgt spid="3096"/>
                                        </p:tgtEl>
                                        <p:attrNameLst>
                                          <p:attrName>ppt_x</p:attrName>
                                        </p:attrNameLst>
                                      </p:cBhvr>
                                      <p:tavLst>
                                        <p:tav tm="0">
                                          <p:val>
                                            <p:strVal val="#ppt_x"/>
                                          </p:val>
                                        </p:tav>
                                        <p:tav tm="100000">
                                          <p:val>
                                            <p:strVal val="#ppt_x"/>
                                          </p:val>
                                        </p:tav>
                                      </p:tavLst>
                                    </p:anim>
                                    <p:anim calcmode="lin" valueType="num">
                                      <p:cBhvr additive="base">
                                        <p:cTn id="133" dur="500" fill="hold"/>
                                        <p:tgtEl>
                                          <p:spTgt spid="3096"/>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3095"/>
                                        </p:tgtEl>
                                        <p:attrNameLst>
                                          <p:attrName>style.visibility</p:attrName>
                                        </p:attrNameLst>
                                      </p:cBhvr>
                                      <p:to>
                                        <p:strVal val="visible"/>
                                      </p:to>
                                    </p:set>
                                    <p:anim calcmode="lin" valueType="num">
                                      <p:cBhvr additive="base">
                                        <p:cTn id="138" dur="500" fill="hold"/>
                                        <p:tgtEl>
                                          <p:spTgt spid="3095"/>
                                        </p:tgtEl>
                                        <p:attrNameLst>
                                          <p:attrName>ppt_x</p:attrName>
                                        </p:attrNameLst>
                                      </p:cBhvr>
                                      <p:tavLst>
                                        <p:tav tm="0">
                                          <p:val>
                                            <p:strVal val="#ppt_x"/>
                                          </p:val>
                                        </p:tav>
                                        <p:tav tm="100000">
                                          <p:val>
                                            <p:strVal val="#ppt_x"/>
                                          </p:val>
                                        </p:tav>
                                      </p:tavLst>
                                    </p:anim>
                                    <p:anim calcmode="lin" valueType="num">
                                      <p:cBhvr additive="base">
                                        <p:cTn id="139" dur="500" fill="hold"/>
                                        <p:tgtEl>
                                          <p:spTgt spid="3095"/>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additive="base">
                                        <p:cTn id="144" dur="500" fill="hold"/>
                                        <p:tgtEl>
                                          <p:spTgt spid="40"/>
                                        </p:tgtEl>
                                        <p:attrNameLst>
                                          <p:attrName>ppt_x</p:attrName>
                                        </p:attrNameLst>
                                      </p:cBhvr>
                                      <p:tavLst>
                                        <p:tav tm="0">
                                          <p:val>
                                            <p:strVal val="#ppt_x"/>
                                          </p:val>
                                        </p:tav>
                                        <p:tav tm="100000">
                                          <p:val>
                                            <p:strVal val="#ppt_x"/>
                                          </p:val>
                                        </p:tav>
                                      </p:tavLst>
                                    </p:anim>
                                    <p:anim calcmode="lin" valueType="num">
                                      <p:cBhvr additive="base">
                                        <p:cTn id="14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3092"/>
                                        </p:tgtEl>
                                        <p:attrNameLst>
                                          <p:attrName>style.visibility</p:attrName>
                                        </p:attrNameLst>
                                      </p:cBhvr>
                                      <p:to>
                                        <p:strVal val="visible"/>
                                      </p:to>
                                    </p:set>
                                    <p:anim calcmode="lin" valueType="num">
                                      <p:cBhvr additive="base">
                                        <p:cTn id="150" dur="500" fill="hold"/>
                                        <p:tgtEl>
                                          <p:spTgt spid="3092"/>
                                        </p:tgtEl>
                                        <p:attrNameLst>
                                          <p:attrName>ppt_x</p:attrName>
                                        </p:attrNameLst>
                                      </p:cBhvr>
                                      <p:tavLst>
                                        <p:tav tm="0">
                                          <p:val>
                                            <p:strVal val="#ppt_x"/>
                                          </p:val>
                                        </p:tav>
                                        <p:tav tm="100000">
                                          <p:val>
                                            <p:strVal val="#ppt_x"/>
                                          </p:val>
                                        </p:tav>
                                      </p:tavLst>
                                    </p:anim>
                                    <p:anim calcmode="lin" valueType="num">
                                      <p:cBhvr additive="base">
                                        <p:cTn id="151"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56"/>
                                        </p:tgtEl>
                                        <p:attrNameLst>
                                          <p:attrName>style.visibility</p:attrName>
                                        </p:attrNameLst>
                                      </p:cBhvr>
                                      <p:to>
                                        <p:strVal val="visible"/>
                                      </p:to>
                                    </p:set>
                                    <p:anim calcmode="lin" valueType="num">
                                      <p:cBhvr additive="base">
                                        <p:cTn id="156" dur="500" fill="hold"/>
                                        <p:tgtEl>
                                          <p:spTgt spid="56"/>
                                        </p:tgtEl>
                                        <p:attrNameLst>
                                          <p:attrName>ppt_x</p:attrName>
                                        </p:attrNameLst>
                                      </p:cBhvr>
                                      <p:tavLst>
                                        <p:tav tm="0">
                                          <p:val>
                                            <p:strVal val="#ppt_x"/>
                                          </p:val>
                                        </p:tav>
                                        <p:tav tm="100000">
                                          <p:val>
                                            <p:strVal val="#ppt_x"/>
                                          </p:val>
                                        </p:tav>
                                      </p:tavLst>
                                    </p:anim>
                                    <p:anim calcmode="lin" valueType="num">
                                      <p:cBhvr additive="base">
                                        <p:cTn id="15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121"/>
                                        </p:tgtEl>
                                        <p:attrNameLst>
                                          <p:attrName>style.visibility</p:attrName>
                                        </p:attrNameLst>
                                      </p:cBhvr>
                                      <p:to>
                                        <p:strVal val="visible"/>
                                      </p:to>
                                    </p:set>
                                    <p:anim calcmode="lin" valueType="num">
                                      <p:cBhvr additive="base">
                                        <p:cTn id="162" dur="500" fill="hold"/>
                                        <p:tgtEl>
                                          <p:spTgt spid="3121"/>
                                        </p:tgtEl>
                                        <p:attrNameLst>
                                          <p:attrName>ppt_x</p:attrName>
                                        </p:attrNameLst>
                                      </p:cBhvr>
                                      <p:tavLst>
                                        <p:tav tm="0">
                                          <p:val>
                                            <p:strVal val="#ppt_x"/>
                                          </p:val>
                                        </p:tav>
                                        <p:tav tm="100000">
                                          <p:val>
                                            <p:strVal val="#ppt_x"/>
                                          </p:val>
                                        </p:tav>
                                      </p:tavLst>
                                    </p:anim>
                                    <p:anim calcmode="lin" valueType="num">
                                      <p:cBhvr additive="base">
                                        <p:cTn id="163" dur="500" fill="hold"/>
                                        <p:tgtEl>
                                          <p:spTgt spid="3121"/>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3111"/>
                                        </p:tgtEl>
                                        <p:attrNameLst>
                                          <p:attrName>style.visibility</p:attrName>
                                        </p:attrNameLst>
                                      </p:cBhvr>
                                      <p:to>
                                        <p:strVal val="visible"/>
                                      </p:to>
                                    </p:set>
                                    <p:anim calcmode="lin" valueType="num">
                                      <p:cBhvr additive="base">
                                        <p:cTn id="168" dur="500" fill="hold"/>
                                        <p:tgtEl>
                                          <p:spTgt spid="3111"/>
                                        </p:tgtEl>
                                        <p:attrNameLst>
                                          <p:attrName>ppt_x</p:attrName>
                                        </p:attrNameLst>
                                      </p:cBhvr>
                                      <p:tavLst>
                                        <p:tav tm="0">
                                          <p:val>
                                            <p:strVal val="#ppt_x"/>
                                          </p:val>
                                        </p:tav>
                                        <p:tav tm="100000">
                                          <p:val>
                                            <p:strVal val="#ppt_x"/>
                                          </p:val>
                                        </p:tav>
                                      </p:tavLst>
                                    </p:anim>
                                    <p:anim calcmode="lin" valueType="num">
                                      <p:cBhvr additive="base">
                                        <p:cTn id="169" dur="500" fill="hold"/>
                                        <p:tgtEl>
                                          <p:spTgt spid="3111"/>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3120"/>
                                        </p:tgtEl>
                                        <p:attrNameLst>
                                          <p:attrName>style.visibility</p:attrName>
                                        </p:attrNameLst>
                                      </p:cBhvr>
                                      <p:to>
                                        <p:strVal val="visible"/>
                                      </p:to>
                                    </p:set>
                                    <p:anim calcmode="lin" valueType="num">
                                      <p:cBhvr additive="base">
                                        <p:cTn id="174" dur="500" fill="hold"/>
                                        <p:tgtEl>
                                          <p:spTgt spid="3120"/>
                                        </p:tgtEl>
                                        <p:attrNameLst>
                                          <p:attrName>ppt_x</p:attrName>
                                        </p:attrNameLst>
                                      </p:cBhvr>
                                      <p:tavLst>
                                        <p:tav tm="0">
                                          <p:val>
                                            <p:strVal val="#ppt_x"/>
                                          </p:val>
                                        </p:tav>
                                        <p:tav tm="100000">
                                          <p:val>
                                            <p:strVal val="#ppt_x"/>
                                          </p:val>
                                        </p:tav>
                                      </p:tavLst>
                                    </p:anim>
                                    <p:anim calcmode="lin" valueType="num">
                                      <p:cBhvr additive="base">
                                        <p:cTn id="175" dur="500" fill="hold"/>
                                        <p:tgtEl>
                                          <p:spTgt spid="3120"/>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3117"/>
                                        </p:tgtEl>
                                        <p:attrNameLst>
                                          <p:attrName>style.visibility</p:attrName>
                                        </p:attrNameLst>
                                      </p:cBhvr>
                                      <p:to>
                                        <p:strVal val="visible"/>
                                      </p:to>
                                    </p:set>
                                    <p:anim calcmode="lin" valueType="num">
                                      <p:cBhvr additive="base">
                                        <p:cTn id="180" dur="500" fill="hold"/>
                                        <p:tgtEl>
                                          <p:spTgt spid="3117"/>
                                        </p:tgtEl>
                                        <p:attrNameLst>
                                          <p:attrName>ppt_x</p:attrName>
                                        </p:attrNameLst>
                                      </p:cBhvr>
                                      <p:tavLst>
                                        <p:tav tm="0">
                                          <p:val>
                                            <p:strVal val="#ppt_x"/>
                                          </p:val>
                                        </p:tav>
                                        <p:tav tm="100000">
                                          <p:val>
                                            <p:strVal val="#ppt_x"/>
                                          </p:val>
                                        </p:tav>
                                      </p:tavLst>
                                    </p:anim>
                                    <p:anim calcmode="lin" valueType="num">
                                      <p:cBhvr additive="base">
                                        <p:cTn id="181" dur="500" fill="hold"/>
                                        <p:tgtEl>
                                          <p:spTgt spid="3117"/>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3119"/>
                                        </p:tgtEl>
                                        <p:attrNameLst>
                                          <p:attrName>style.visibility</p:attrName>
                                        </p:attrNameLst>
                                      </p:cBhvr>
                                      <p:to>
                                        <p:strVal val="visible"/>
                                      </p:to>
                                    </p:set>
                                    <p:anim calcmode="lin" valueType="num">
                                      <p:cBhvr additive="base">
                                        <p:cTn id="186" dur="500" fill="hold"/>
                                        <p:tgtEl>
                                          <p:spTgt spid="3119"/>
                                        </p:tgtEl>
                                        <p:attrNameLst>
                                          <p:attrName>ppt_x</p:attrName>
                                        </p:attrNameLst>
                                      </p:cBhvr>
                                      <p:tavLst>
                                        <p:tav tm="0">
                                          <p:val>
                                            <p:strVal val="#ppt_x"/>
                                          </p:val>
                                        </p:tav>
                                        <p:tav tm="100000">
                                          <p:val>
                                            <p:strVal val="#ppt_x"/>
                                          </p:val>
                                        </p:tav>
                                      </p:tavLst>
                                    </p:anim>
                                    <p:anim calcmode="lin" valueType="num">
                                      <p:cBhvr additive="base">
                                        <p:cTn id="187" dur="500" fill="hold"/>
                                        <p:tgtEl>
                                          <p:spTgt spid="3119"/>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3116"/>
                                        </p:tgtEl>
                                        <p:attrNameLst>
                                          <p:attrName>style.visibility</p:attrName>
                                        </p:attrNameLst>
                                      </p:cBhvr>
                                      <p:to>
                                        <p:strVal val="visible"/>
                                      </p:to>
                                    </p:set>
                                    <p:anim calcmode="lin" valueType="num">
                                      <p:cBhvr additive="base">
                                        <p:cTn id="192" dur="500" fill="hold"/>
                                        <p:tgtEl>
                                          <p:spTgt spid="3116"/>
                                        </p:tgtEl>
                                        <p:attrNameLst>
                                          <p:attrName>ppt_x</p:attrName>
                                        </p:attrNameLst>
                                      </p:cBhvr>
                                      <p:tavLst>
                                        <p:tav tm="0">
                                          <p:val>
                                            <p:strVal val="#ppt_x"/>
                                          </p:val>
                                        </p:tav>
                                        <p:tav tm="100000">
                                          <p:val>
                                            <p:strVal val="#ppt_x"/>
                                          </p:val>
                                        </p:tav>
                                      </p:tavLst>
                                    </p:anim>
                                    <p:anim calcmode="lin" valueType="num">
                                      <p:cBhvr additive="base">
                                        <p:cTn id="193" dur="500" fill="hold"/>
                                        <p:tgtEl>
                                          <p:spTgt spid="3116"/>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3115"/>
                                        </p:tgtEl>
                                        <p:attrNameLst>
                                          <p:attrName>style.visibility</p:attrName>
                                        </p:attrNameLst>
                                      </p:cBhvr>
                                      <p:to>
                                        <p:strVal val="visible"/>
                                      </p:to>
                                    </p:set>
                                    <p:anim calcmode="lin" valueType="num">
                                      <p:cBhvr additive="base">
                                        <p:cTn id="198" dur="500" fill="hold"/>
                                        <p:tgtEl>
                                          <p:spTgt spid="3115"/>
                                        </p:tgtEl>
                                        <p:attrNameLst>
                                          <p:attrName>ppt_x</p:attrName>
                                        </p:attrNameLst>
                                      </p:cBhvr>
                                      <p:tavLst>
                                        <p:tav tm="0">
                                          <p:val>
                                            <p:strVal val="#ppt_x"/>
                                          </p:val>
                                        </p:tav>
                                        <p:tav tm="100000">
                                          <p:val>
                                            <p:strVal val="#ppt_x"/>
                                          </p:val>
                                        </p:tav>
                                      </p:tavLst>
                                    </p:anim>
                                    <p:anim calcmode="lin" valueType="num">
                                      <p:cBhvr additive="base">
                                        <p:cTn id="199" dur="500" fill="hold"/>
                                        <p:tgtEl>
                                          <p:spTgt spid="311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3099"/>
                                        </p:tgtEl>
                                        <p:attrNameLst>
                                          <p:attrName>style.visibility</p:attrName>
                                        </p:attrNameLst>
                                      </p:cBhvr>
                                      <p:to>
                                        <p:strVal val="visible"/>
                                      </p:to>
                                    </p:set>
                                    <p:anim calcmode="lin" valueType="num">
                                      <p:cBhvr additive="base">
                                        <p:cTn id="204" dur="500" fill="hold"/>
                                        <p:tgtEl>
                                          <p:spTgt spid="3099"/>
                                        </p:tgtEl>
                                        <p:attrNameLst>
                                          <p:attrName>ppt_x</p:attrName>
                                        </p:attrNameLst>
                                      </p:cBhvr>
                                      <p:tavLst>
                                        <p:tav tm="0">
                                          <p:val>
                                            <p:strVal val="#ppt_x"/>
                                          </p:val>
                                        </p:tav>
                                        <p:tav tm="100000">
                                          <p:val>
                                            <p:strVal val="#ppt_x"/>
                                          </p:val>
                                        </p:tav>
                                      </p:tavLst>
                                    </p:anim>
                                    <p:anim calcmode="lin" valueType="num">
                                      <p:cBhvr additive="base">
                                        <p:cTn id="205"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3114"/>
                                        </p:tgtEl>
                                        <p:attrNameLst>
                                          <p:attrName>style.visibility</p:attrName>
                                        </p:attrNameLst>
                                      </p:cBhvr>
                                      <p:to>
                                        <p:strVal val="visible"/>
                                      </p:to>
                                    </p:set>
                                    <p:anim calcmode="lin" valueType="num">
                                      <p:cBhvr additive="base">
                                        <p:cTn id="210" dur="500" fill="hold"/>
                                        <p:tgtEl>
                                          <p:spTgt spid="3114"/>
                                        </p:tgtEl>
                                        <p:attrNameLst>
                                          <p:attrName>ppt_x</p:attrName>
                                        </p:attrNameLst>
                                      </p:cBhvr>
                                      <p:tavLst>
                                        <p:tav tm="0">
                                          <p:val>
                                            <p:strVal val="#ppt_x"/>
                                          </p:val>
                                        </p:tav>
                                        <p:tav tm="100000">
                                          <p:val>
                                            <p:strVal val="#ppt_x"/>
                                          </p:val>
                                        </p:tav>
                                      </p:tavLst>
                                    </p:anim>
                                    <p:anim calcmode="lin" valueType="num">
                                      <p:cBhvr additive="base">
                                        <p:cTn id="211" dur="500" fill="hold"/>
                                        <p:tgtEl>
                                          <p:spTgt spid="3114"/>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3118"/>
                                        </p:tgtEl>
                                        <p:attrNameLst>
                                          <p:attrName>style.visibility</p:attrName>
                                        </p:attrNameLst>
                                      </p:cBhvr>
                                      <p:to>
                                        <p:strVal val="visible"/>
                                      </p:to>
                                    </p:set>
                                    <p:anim calcmode="lin" valueType="num">
                                      <p:cBhvr additive="base">
                                        <p:cTn id="216" dur="500" fill="hold"/>
                                        <p:tgtEl>
                                          <p:spTgt spid="3118"/>
                                        </p:tgtEl>
                                        <p:attrNameLst>
                                          <p:attrName>ppt_x</p:attrName>
                                        </p:attrNameLst>
                                      </p:cBhvr>
                                      <p:tavLst>
                                        <p:tav tm="0">
                                          <p:val>
                                            <p:strVal val="#ppt_x"/>
                                          </p:val>
                                        </p:tav>
                                        <p:tav tm="100000">
                                          <p:val>
                                            <p:strVal val="#ppt_x"/>
                                          </p:val>
                                        </p:tav>
                                      </p:tavLst>
                                    </p:anim>
                                    <p:anim calcmode="lin" valueType="num">
                                      <p:cBhvr additive="base">
                                        <p:cTn id="217" dur="500" fill="hold"/>
                                        <p:tgtEl>
                                          <p:spTgt spid="3118"/>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3112"/>
                                        </p:tgtEl>
                                        <p:attrNameLst>
                                          <p:attrName>style.visibility</p:attrName>
                                        </p:attrNameLst>
                                      </p:cBhvr>
                                      <p:to>
                                        <p:strVal val="visible"/>
                                      </p:to>
                                    </p:set>
                                    <p:anim calcmode="lin" valueType="num">
                                      <p:cBhvr additive="base">
                                        <p:cTn id="222" dur="500" fill="hold"/>
                                        <p:tgtEl>
                                          <p:spTgt spid="3112"/>
                                        </p:tgtEl>
                                        <p:attrNameLst>
                                          <p:attrName>ppt_x</p:attrName>
                                        </p:attrNameLst>
                                      </p:cBhvr>
                                      <p:tavLst>
                                        <p:tav tm="0">
                                          <p:val>
                                            <p:strVal val="#ppt_x"/>
                                          </p:val>
                                        </p:tav>
                                        <p:tav tm="100000">
                                          <p:val>
                                            <p:strVal val="#ppt_x"/>
                                          </p:val>
                                        </p:tav>
                                      </p:tavLst>
                                    </p:anim>
                                    <p:anim calcmode="lin" valueType="num">
                                      <p:cBhvr additive="base">
                                        <p:cTn id="223" dur="500" fill="hold"/>
                                        <p:tgtEl>
                                          <p:spTgt spid="3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animBg="1" autoUpdateAnimBg="0"/>
      <p:bldP spid="27" grpId="0" animBg="1"/>
      <p:bldP spid="27" grpId="1" animBg="1"/>
      <p:bldP spid="28" grpId="0" animBg="1"/>
      <p:bldP spid="28" grpId="1" animBg="1"/>
      <p:bldP spid="3102" grpId="0" animBg="1"/>
      <p:bldP spid="3101" grpId="0" animBg="1"/>
      <p:bldP spid="3100" grpId="0" animBg="1"/>
      <p:bldP spid="3092" grpId="0" animBg="1"/>
      <p:bldP spid="3099" grpId="0" animBg="1"/>
      <p:bldP spid="3098" grpId="0" animBg="1"/>
      <p:bldP spid="3097" grpId="0" animBg="1"/>
      <p:bldP spid="3096" grpId="0" animBg="1"/>
      <p:bldP spid="3095" grpId="0" animBg="1"/>
      <p:bldP spid="3094" grpId="0" animBg="1"/>
      <p:bldP spid="3093" grpId="0" animBg="1"/>
      <p:bldP spid="40" grpId="0" animBg="1"/>
      <p:bldP spid="3121" grpId="0" animBg="1"/>
      <p:bldP spid="3120" grpId="0" animBg="1"/>
      <p:bldP spid="3119" grpId="0" animBg="1"/>
      <p:bldP spid="3118" grpId="0" animBg="1"/>
      <p:bldP spid="3117" grpId="0" animBg="1"/>
      <p:bldP spid="3116" grpId="0" animBg="1"/>
      <p:bldP spid="3115" grpId="0" animBg="1"/>
      <p:bldP spid="3112" grpId="0" animBg="1"/>
      <p:bldP spid="3111" grpId="0" animBg="1"/>
      <p:bldP spid="3114"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97781" y="323945"/>
            <a:ext cx="5976664" cy="5847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smtClean="0">
                <a:solidFill>
                  <a:schemeClr val="accent1"/>
                </a:solidFill>
                <a:latin typeface="微软雅黑"/>
                <a:ea typeface="微软雅黑"/>
              </a:rPr>
              <a:t>新财务报销制度流程讲解</a:t>
            </a:r>
            <a:endParaRPr lang="zh-CN" altLang="en-US" b="1" dirty="0">
              <a:solidFill>
                <a:schemeClr val="accent1"/>
              </a:solidFill>
              <a:latin typeface="微软雅黑"/>
              <a:ea typeface="微软雅黑"/>
            </a:endParaRPr>
          </a:p>
        </p:txBody>
      </p:sp>
      <p:sp>
        <p:nvSpPr>
          <p:cNvPr id="5" name="Freeform 5"/>
          <p:cNvSpPr>
            <a:spLocks/>
          </p:cNvSpPr>
          <p:nvPr/>
        </p:nvSpPr>
        <p:spPr bwMode="auto">
          <a:xfrm>
            <a:off x="269690" y="268013"/>
            <a:ext cx="262718"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41542" y="441842"/>
            <a:ext cx="262718" cy="268645"/>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65739" y="623572"/>
            <a:ext cx="260742" cy="26667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83"/>
          <p:cNvSpPr>
            <a:spLocks noChangeArrowheads="1"/>
          </p:cNvSpPr>
          <p:nvPr/>
        </p:nvSpPr>
        <p:spPr bwMode="auto">
          <a:xfrm>
            <a:off x="954846" y="1071546"/>
            <a:ext cx="10375060" cy="5429287"/>
          </a:xfrm>
          <a:prstGeom prst="rect">
            <a:avLst/>
          </a:prstGeom>
          <a:solidFill>
            <a:srgbClr val="F2F2F2"/>
          </a:solidFill>
          <a:ln w="9525" cmpd="sng">
            <a:solidFill>
              <a:schemeClr val="accent1"/>
            </a:solidFill>
            <a:miter lim="800000"/>
            <a:headEnd/>
            <a:tailEnd/>
          </a:ln>
        </p:spPr>
        <p:txBody>
          <a:bodyPr/>
          <a:lstStyle/>
          <a:p>
            <a:pPr eaLnBrk="0" hangingPunct="0"/>
            <a:r>
              <a:rPr lang="zh-CN" altLang="en-US" dirty="0" smtClean="0">
                <a:latin typeface="Calibri" pitchFamily="34" charset="0"/>
                <a:ea typeface="方正仿宋_GBK" charset="-122"/>
                <a:cs typeface="Times New Roman" pitchFamily="18" charset="0"/>
              </a:rPr>
              <a:t>三、物资采购</a:t>
            </a:r>
            <a:r>
              <a:rPr lang="en-US" altLang="zh-CN"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领用流程</a:t>
            </a:r>
            <a:r>
              <a:rPr lang="en-US" altLang="zh-CN" dirty="0" smtClean="0">
                <a:latin typeface="Calibri" pitchFamily="34" charset="0"/>
                <a:ea typeface="方正仿宋_GBK" charset="-122"/>
                <a:cs typeface="Times New Roman" pitchFamily="18" charset="0"/>
              </a:rPr>
              <a:t>:</a:t>
            </a: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r>
              <a:rPr lang="zh-CN" altLang="en-US" dirty="0" smtClean="0">
                <a:latin typeface="Calibri" pitchFamily="34" charset="0"/>
                <a:ea typeface="方正仿宋_GBK" charset="-122"/>
                <a:cs typeface="Times New Roman" pitchFamily="18" charset="0"/>
              </a:rPr>
              <a:t>备注：</a:t>
            </a:r>
          </a:p>
          <a:p>
            <a:r>
              <a:rPr lang="en-US" altLang="en-US" dirty="0" smtClean="0">
                <a:latin typeface="Calibri" pitchFamily="34" charset="0"/>
                <a:ea typeface="方正仿宋_GBK" charset="-122"/>
                <a:cs typeface="Times New Roman" pitchFamily="18" charset="0"/>
              </a:rPr>
              <a:t>1</a:t>
            </a:r>
            <a:r>
              <a:rPr lang="zh-CN" altLang="en-US" dirty="0" smtClean="0">
                <a:latin typeface="Calibri" pitchFamily="34" charset="0"/>
                <a:ea typeface="方正仿宋_GBK" charset="-122"/>
                <a:cs typeface="Times New Roman" pitchFamily="18" charset="0"/>
              </a:rPr>
              <a:t>、日常办公用品不使用以上采购流程，使用部门在每月</a:t>
            </a:r>
            <a:r>
              <a:rPr lang="en-US" altLang="en-US" dirty="0" smtClean="0">
                <a:latin typeface="Calibri" pitchFamily="34" charset="0"/>
                <a:ea typeface="方正仿宋_GBK" charset="-122"/>
                <a:cs typeface="Times New Roman" pitchFamily="18" charset="0"/>
              </a:rPr>
              <a:t>25</a:t>
            </a:r>
            <a:r>
              <a:rPr lang="zh-CN" altLang="en-US" dirty="0" smtClean="0">
                <a:latin typeface="Calibri" pitchFamily="34" charset="0"/>
                <a:ea typeface="方正仿宋_GBK" charset="-122"/>
                <a:cs typeface="Times New Roman" pitchFamily="18" charset="0"/>
              </a:rPr>
              <a:t>日前通过</a:t>
            </a:r>
            <a:r>
              <a:rPr lang="en-US" altLang="en-US" dirty="0" smtClean="0">
                <a:latin typeface="Calibri" pitchFamily="34" charset="0"/>
                <a:ea typeface="方正仿宋_GBK" charset="-122"/>
                <a:cs typeface="Times New Roman" pitchFamily="18" charset="0"/>
              </a:rPr>
              <a:t>OA</a:t>
            </a:r>
            <a:r>
              <a:rPr lang="zh-CN" altLang="en-US" dirty="0" smtClean="0">
                <a:latin typeface="Calibri" pitchFamily="34" charset="0"/>
                <a:ea typeface="方正仿宋_GBK" charset="-122"/>
                <a:cs typeface="Times New Roman" pitchFamily="18" charset="0"/>
              </a:rPr>
              <a:t>向基建后勤处申请，由基建后勤处汇总后集中采购。</a:t>
            </a:r>
          </a:p>
          <a:p>
            <a:r>
              <a:rPr lang="en-US" altLang="en-US" dirty="0" smtClean="0">
                <a:latin typeface="Calibri" pitchFamily="34" charset="0"/>
                <a:ea typeface="方正仿宋_GBK" charset="-122"/>
                <a:cs typeface="Times New Roman" pitchFamily="18" charset="0"/>
              </a:rPr>
              <a:t>2</a:t>
            </a:r>
            <a:r>
              <a:rPr lang="zh-CN" altLang="en-US" dirty="0" smtClean="0">
                <a:latin typeface="Calibri" pitchFamily="34" charset="0"/>
                <a:ea typeface="方正仿宋_GBK" charset="-122"/>
                <a:cs typeface="Times New Roman" pitchFamily="18" charset="0"/>
              </a:rPr>
              <a:t>、宣传制品同物资</a:t>
            </a:r>
            <a:r>
              <a:rPr lang="en-US" altLang="en-US" dirty="0" smtClean="0">
                <a:latin typeface="Calibri" pitchFamily="34" charset="0"/>
                <a:ea typeface="方正仿宋_GBK" charset="-122"/>
                <a:cs typeface="Times New Roman" pitchFamily="18" charset="0"/>
              </a:rPr>
              <a:t>/</a:t>
            </a:r>
            <a:r>
              <a:rPr lang="zh-CN" altLang="en-US" dirty="0" smtClean="0">
                <a:latin typeface="Calibri" pitchFamily="34" charset="0"/>
                <a:ea typeface="方正仿宋_GBK" charset="-122"/>
                <a:cs typeface="Times New Roman" pitchFamily="18" charset="0"/>
              </a:rPr>
              <a:t>采购领用流程。</a:t>
            </a:r>
          </a:p>
          <a:p>
            <a:r>
              <a:rPr lang="en-US" altLang="en-US" dirty="0" smtClean="0">
                <a:latin typeface="Calibri" pitchFamily="34" charset="0"/>
                <a:ea typeface="方正仿宋_GBK" charset="-122"/>
                <a:cs typeface="Times New Roman" pitchFamily="18" charset="0"/>
              </a:rPr>
              <a:t>3</a:t>
            </a:r>
            <a:r>
              <a:rPr lang="zh-CN" altLang="en-US" dirty="0" smtClean="0">
                <a:latin typeface="Calibri" pitchFamily="34" charset="0"/>
                <a:ea typeface="方正仿宋_GBK" charset="-122"/>
                <a:cs typeface="Times New Roman" pitchFamily="18" charset="0"/>
              </a:rPr>
              <a:t>、办公用固定资产采购由基建后勤处统一采购，使用部门在</a:t>
            </a:r>
            <a:r>
              <a:rPr lang="en-US" altLang="en-US" dirty="0" smtClean="0">
                <a:latin typeface="Calibri" pitchFamily="34" charset="0"/>
                <a:ea typeface="方正仿宋_GBK" charset="-122"/>
                <a:cs typeface="Times New Roman" pitchFamily="18" charset="0"/>
              </a:rPr>
              <a:t>OA</a:t>
            </a:r>
            <a:r>
              <a:rPr lang="zh-CN" altLang="en-US" dirty="0" smtClean="0">
                <a:latin typeface="Calibri" pitchFamily="34" charset="0"/>
                <a:ea typeface="方正仿宋_GBK" charset="-122"/>
                <a:cs typeface="Times New Roman" pitchFamily="18" charset="0"/>
              </a:rPr>
              <a:t>中提出申请调拨使用。</a:t>
            </a: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en-US" altLang="zh-CN" dirty="0" smtClean="0">
              <a:latin typeface="Calibri" pitchFamily="34" charset="0"/>
              <a:ea typeface="方正仿宋_GBK" charset="-122"/>
              <a:cs typeface="Times New Roman" pitchFamily="18" charset="0"/>
            </a:endParaRPr>
          </a:p>
          <a:p>
            <a:pPr eaLnBrk="0" hangingPunct="0"/>
            <a:endParaRPr lang="zh-CN" altLang="en-US" dirty="0" smtClean="0">
              <a:latin typeface="Calibri" pitchFamily="34" charset="0"/>
              <a:ea typeface="方正仿宋_GBK" charset="-122"/>
              <a:cs typeface="Times New Roman" pitchFamily="18" charset="0"/>
            </a:endParaRPr>
          </a:p>
          <a:p>
            <a:pPr eaLnBrk="0" hangingPunct="0"/>
            <a:endParaRPr lang="zh-CN" altLang="en-US" dirty="0" smtClean="0">
              <a:latin typeface="Calibri" pitchFamily="34" charset="0"/>
              <a:ea typeface="方正仿宋_GBK" charset="-122"/>
              <a:cs typeface="Times New Roman" pitchFamily="18" charset="0"/>
            </a:endParaRPr>
          </a:p>
          <a:p>
            <a:pPr eaLnBrk="0" hangingPunct="0"/>
            <a:endParaRPr lang="zh-CN" altLang="en-US" dirty="0" smtClean="0">
              <a:latin typeface="Calibri" pitchFamily="34" charset="0"/>
              <a:ea typeface="方正仿宋_GBK" charset="-122"/>
              <a:cs typeface="Times New Roman" pitchFamily="18" charset="0"/>
            </a:endParaRPr>
          </a:p>
          <a:p>
            <a:endParaRPr lang="zh-CN" altLang="en-US" dirty="0"/>
          </a:p>
        </p:txBody>
      </p:sp>
      <p:sp>
        <p:nvSpPr>
          <p:cNvPr id="26" name="TextBox 84"/>
          <p:cNvSpPr txBox="1">
            <a:spLocks noChangeArrowheads="1"/>
          </p:cNvSpPr>
          <p:nvPr/>
        </p:nvSpPr>
        <p:spPr bwMode="auto">
          <a:xfrm>
            <a:off x="1312035" y="1235105"/>
            <a:ext cx="977152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dirty="0" smtClean="0"/>
          </a:p>
          <a:p>
            <a:pPr algn="just"/>
            <a:endParaRPr lang="zh-CN" altLang="en-US" dirty="0">
              <a:solidFill>
                <a:srgbClr val="595959"/>
              </a:solidFill>
              <a:latin typeface="微软雅黑" pitchFamily="34" charset="-122"/>
              <a:ea typeface="微软雅黑" pitchFamily="34" charset="-122"/>
              <a:sym typeface="微软雅黑" pitchFamily="34" charset="-122"/>
            </a:endParaRPr>
          </a:p>
          <a:p>
            <a:pPr algn="just"/>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7" name="Freeform 12"/>
          <p:cNvSpPr>
            <a:spLocks/>
          </p:cNvSpPr>
          <p:nvPr/>
        </p:nvSpPr>
        <p:spPr bwMode="auto">
          <a:xfrm>
            <a:off x="795243" y="90872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 name="Freeform 12"/>
          <p:cNvSpPr>
            <a:spLocks/>
          </p:cNvSpPr>
          <p:nvPr/>
        </p:nvSpPr>
        <p:spPr bwMode="auto">
          <a:xfrm flipH="1" flipV="1">
            <a:off x="10909076" y="6143644"/>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pic>
        <p:nvPicPr>
          <p:cNvPr id="2049" name="Picture 1" descr="C:\Users\Administrator\AppData\Roaming\Tencent\Users\373666274\QQ\WinTemp\RichOle\[}BNY57GGN]W`1R(EIGM]8I.png"/>
          <p:cNvPicPr>
            <a:picLocks noChangeAspect="1" noChangeArrowheads="1"/>
          </p:cNvPicPr>
          <p:nvPr/>
        </p:nvPicPr>
        <p:blipFill>
          <a:blip r:embed="rId3"/>
          <a:srcRect/>
          <a:stretch>
            <a:fillRect/>
          </a:stretch>
        </p:blipFill>
        <p:spPr bwMode="auto">
          <a:xfrm>
            <a:off x="3598051" y="1235105"/>
            <a:ext cx="6305550" cy="3905250"/>
          </a:xfrm>
          <a:prstGeom prst="rect">
            <a:avLst/>
          </a:prstGeom>
          <a:noFill/>
        </p:spPr>
      </p:pic>
    </p:spTree>
    <p:extLst>
      <p:ext uri="{BB962C8B-B14F-4D97-AF65-F5344CB8AC3E}">
        <p14:creationId xmlns:p14="http://schemas.microsoft.com/office/powerpoint/2010/main" xmlns="" val="1998978342"/>
      </p:ext>
    </p:extLst>
  </p:cSld>
  <p:clrMapOvr>
    <a:masterClrMapping/>
  </p:clrMapOvr>
  <p:transition spd="slow" advTm="987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300" fill="hold"/>
                                        <p:tgtEl>
                                          <p:spTgt spid="7"/>
                                        </p:tgtEl>
                                        <p:attrNameLst>
                                          <p:attrName>ppt_x</p:attrName>
                                        </p:attrNameLst>
                                      </p:cBhvr>
                                      <p:tavLst>
                                        <p:tav tm="0">
                                          <p:val>
                                            <p:strVal val="0-#ppt_w/2"/>
                                          </p:val>
                                        </p:tav>
                                        <p:tav tm="100000">
                                          <p:val>
                                            <p:strVal val="#ppt_x"/>
                                          </p:val>
                                        </p:tav>
                                      </p:tavLst>
                                    </p:anim>
                                    <p:anim calcmode="lin" valueType="num">
                                      <p:cBhvr additive="base">
                                        <p:cTn id="16" dur="3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4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55"/>
                                        </p:tgtEl>
                                        <p:attrNameLst>
                                          <p:attrName>style.visibility</p:attrName>
                                        </p:attrNameLst>
                                      </p:cBhvr>
                                      <p:to>
                                        <p:strVal val="visible"/>
                                      </p:to>
                                    </p:set>
                                    <p:anim by="(-#ppt_w*2)" calcmode="lin" valueType="num">
                                      <p:cBhvr rctx="PPT">
                                        <p:cTn id="20" dur="200" autoRev="1" fill="hold">
                                          <p:stCondLst>
                                            <p:cond delay="0"/>
                                          </p:stCondLst>
                                        </p:cTn>
                                        <p:tgtEl>
                                          <p:spTgt spid="55"/>
                                        </p:tgtEl>
                                        <p:attrNameLst>
                                          <p:attrName>ppt_w</p:attrName>
                                        </p:attrNameLst>
                                      </p:cBhvr>
                                    </p:anim>
                                    <p:anim by="(#ppt_w*0.50)" calcmode="lin" valueType="num">
                                      <p:cBhvr>
                                        <p:cTn id="21" dur="200" decel="50000" autoRev="1" fill="hold">
                                          <p:stCondLst>
                                            <p:cond delay="0"/>
                                          </p:stCondLst>
                                        </p:cTn>
                                        <p:tgtEl>
                                          <p:spTgt spid="55"/>
                                        </p:tgtEl>
                                        <p:attrNameLst>
                                          <p:attrName>ppt_x</p:attrName>
                                        </p:attrNameLst>
                                      </p:cBhvr>
                                    </p:anim>
                                    <p:anim from="(-#ppt_h/2)" to="(#ppt_y)" calcmode="lin" valueType="num">
                                      <p:cBhvr>
                                        <p:cTn id="22" dur="400" fill="hold">
                                          <p:stCondLst>
                                            <p:cond delay="0"/>
                                          </p:stCondLst>
                                        </p:cTn>
                                        <p:tgtEl>
                                          <p:spTgt spid="55"/>
                                        </p:tgtEl>
                                        <p:attrNameLst>
                                          <p:attrName>ppt_y</p:attrName>
                                        </p:attrNameLst>
                                      </p:cBhvr>
                                    </p:anim>
                                    <p:animRot by="21600000">
                                      <p:cBhvr>
                                        <p:cTn id="23" dur="400" fill="hold">
                                          <p:stCondLst>
                                            <p:cond delay="0"/>
                                          </p:stCondLst>
                                        </p:cTn>
                                        <p:tgtEl>
                                          <p:spTgt spid="55"/>
                                        </p:tgtEl>
                                        <p:attrNameLst>
                                          <p:attrName>r</p:attrName>
                                        </p:attrNameLst>
                                      </p:cBhvr>
                                    </p:animRot>
                                  </p:childTnLst>
                                </p:cTn>
                              </p:par>
                            </p:childTnLst>
                          </p:cTn>
                        </p:par>
                        <p:par>
                          <p:cTn id="24" fill="hold">
                            <p:stCondLst>
                              <p:cond delay="12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35" presetClass="path" presetSubtype="0" accel="50000" decel="50000" fill="hold" grpId="1" nodeType="withEffect">
                                  <p:stCondLst>
                                    <p:cond delay="0"/>
                                  </p:stCondLst>
                                  <p:childTnLst>
                                    <p:animMotion origin="layout" path="M -2.36893E-6 -3.7037E-6 L 0.20476 0.34445 " pathEditMode="relative" rAng="0" ptsTypes="AA">
                                      <p:cBhvr>
                                        <p:cTn id="28" dur="500" spd="-99900" fill="hold"/>
                                        <p:tgtEl>
                                          <p:spTgt spid="27"/>
                                        </p:tgtEl>
                                        <p:attrNameLst>
                                          <p:attrName>ppt_x,ppt_y</p:attrName>
                                        </p:attrNameLst>
                                      </p:cBhvr>
                                      <p:rCtr x="10238" y="17222"/>
                                    </p:animMotion>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35" presetClass="path" presetSubtype="0" accel="50000" decel="50000" fill="hold" grpId="1" nodeType="withEffect">
                                  <p:stCondLst>
                                    <p:cond delay="0"/>
                                  </p:stCondLst>
                                  <p:childTnLst>
                                    <p:animMotion origin="layout" path="M -1.7445E-6 -3.7037E-6 L -0.18564 -0.34305 " pathEditMode="relative" rAng="0" ptsTypes="AA">
                                      <p:cBhvr>
                                        <p:cTn id="32" dur="500" spd="-99900" fill="hold"/>
                                        <p:tgtEl>
                                          <p:spTgt spid="28"/>
                                        </p:tgtEl>
                                        <p:attrNameLst>
                                          <p:attrName>ppt_x,ppt_y</p:attrName>
                                        </p:attrNameLst>
                                      </p:cBhvr>
                                      <p:rCtr x="-9288" y="-17153"/>
                                    </p:animMotion>
                                  </p:childTnLst>
                                </p:cTn>
                              </p:par>
                              <p:par>
                                <p:cTn id="33" presetID="10" presetClass="entr" presetSubtype="0" fill="hold" grpId="0" nodeType="withEffect">
                                  <p:stCondLst>
                                    <p:cond delay="0"/>
                                  </p:stCondLst>
                                  <p:childTnLst>
                                    <p:set>
                                      <p:cBhvr>
                                        <p:cTn id="34" dur="1" fill="hold">
                                          <p:stCondLst>
                                            <p:cond delay="0"/>
                                          </p:stCondLst>
                                        </p:cTn>
                                        <p:tgtEl>
                                          <p:spTgt spid="25">
                                            <p:bg/>
                                          </p:spTgt>
                                        </p:tgtEl>
                                        <p:attrNameLst>
                                          <p:attrName>style.visibility</p:attrName>
                                        </p:attrNameLst>
                                      </p:cBhvr>
                                      <p:to>
                                        <p:strVal val="visible"/>
                                      </p:to>
                                    </p:set>
                                    <p:anim calcmode="lin" valueType="num">
                                      <p:cBhvr>
                                        <p:cTn id="35" dur="500" fill="hold"/>
                                        <p:tgtEl>
                                          <p:spTgt spid="25">
                                            <p:bg/>
                                          </p:spTgt>
                                        </p:tgtEl>
                                        <p:attrNameLst>
                                          <p:attrName>ppt_w</p:attrName>
                                        </p:attrNameLst>
                                      </p:cBhvr>
                                      <p:tavLst>
                                        <p:tav tm="0">
                                          <p:val>
                                            <p:fltVal val="0"/>
                                          </p:val>
                                        </p:tav>
                                        <p:tav tm="100000">
                                          <p:val>
                                            <p:strVal val="#ppt_w"/>
                                          </p:val>
                                        </p:tav>
                                      </p:tavLst>
                                    </p:anim>
                                    <p:anim calcmode="lin" valueType="num">
                                      <p:cBhvr>
                                        <p:cTn id="36" dur="500" fill="hold"/>
                                        <p:tgtEl>
                                          <p:spTgt spid="25">
                                            <p:bg/>
                                          </p:spTgt>
                                        </p:tgtEl>
                                        <p:attrNameLst>
                                          <p:attrName>ppt_h</p:attrName>
                                        </p:attrNameLst>
                                      </p:cBhvr>
                                      <p:tavLst>
                                        <p:tav tm="0">
                                          <p:val>
                                            <p:fltVal val="0"/>
                                          </p:val>
                                        </p:tav>
                                        <p:tav tm="100000">
                                          <p:val>
                                            <p:strVal val="#ppt_h"/>
                                          </p:val>
                                        </p:tav>
                                      </p:tavLst>
                                    </p:anim>
                                    <p:animEffect transition="in" filter="fade">
                                      <p:cBhvr>
                                        <p:cTn id="37" dur="500"/>
                                        <p:tgtEl>
                                          <p:spTgt spid="25">
                                            <p:bg/>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p:cTn id="4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5">
                                            <p:txEl>
                                              <p:pRg st="0" end="0"/>
                                            </p:txEl>
                                          </p:spTgt>
                                        </p:tgtEl>
                                      </p:cBhvr>
                                    </p:animEffect>
                                  </p:childTnLst>
                                </p:cTn>
                              </p:par>
                              <p:par>
                                <p:cTn id="43" presetID="2" presetClass="entr" presetSubtype="4" fill="hold" nodeType="with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 calcmode="lin" valueType="num">
                                      <p:cBhvr additive="base">
                                        <p:cTn id="4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49"/>
                                        </p:tgtEl>
                                        <p:attrNameLst>
                                          <p:attrName>style.visibility</p:attrName>
                                        </p:attrNameLst>
                                      </p:cBhvr>
                                      <p:to>
                                        <p:strVal val="visible"/>
                                      </p:to>
                                    </p:set>
                                    <p:anim calcmode="lin" valueType="num">
                                      <p:cBhvr additive="base">
                                        <p:cTn id="51" dur="500" fill="hold"/>
                                        <p:tgtEl>
                                          <p:spTgt spid="2049"/>
                                        </p:tgtEl>
                                        <p:attrNameLst>
                                          <p:attrName>ppt_x</p:attrName>
                                        </p:attrNameLst>
                                      </p:cBhvr>
                                      <p:tavLst>
                                        <p:tav tm="0">
                                          <p:val>
                                            <p:strVal val="#ppt_x"/>
                                          </p:val>
                                        </p:tav>
                                        <p:tav tm="100000">
                                          <p:val>
                                            <p:strVal val="#ppt_x"/>
                                          </p:val>
                                        </p:tav>
                                      </p:tavLst>
                                    </p:anim>
                                    <p:anim calcmode="lin" valueType="num">
                                      <p:cBhvr additive="base">
                                        <p:cTn id="5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xEl>
                                              <p:pRg st="14" end="14"/>
                                            </p:txEl>
                                          </p:spTgt>
                                        </p:tgtEl>
                                        <p:attrNameLst>
                                          <p:attrName>style.visibility</p:attrName>
                                        </p:attrNameLst>
                                      </p:cBhvr>
                                      <p:to>
                                        <p:strVal val="visible"/>
                                      </p:to>
                                    </p:set>
                                    <p:anim calcmode="lin" valueType="num">
                                      <p:cBhvr additive="base">
                                        <p:cTn id="57" dur="500" fill="hold"/>
                                        <p:tgtEl>
                                          <p:spTgt spid="25">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xEl>
                                              <p:pRg st="15" end="15"/>
                                            </p:txEl>
                                          </p:spTgt>
                                        </p:tgtEl>
                                        <p:attrNameLst>
                                          <p:attrName>style.visibility</p:attrName>
                                        </p:attrNameLst>
                                      </p:cBhvr>
                                      <p:to>
                                        <p:strVal val="visible"/>
                                      </p:to>
                                    </p:set>
                                    <p:anim calcmode="lin" valueType="num">
                                      <p:cBhvr additive="base">
                                        <p:cTn id="61" dur="500" fill="hold"/>
                                        <p:tgtEl>
                                          <p:spTgt spid="25">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5">
                                            <p:txEl>
                                              <p:pRg st="16" end="16"/>
                                            </p:txEl>
                                          </p:spTgt>
                                        </p:tgtEl>
                                        <p:attrNameLst>
                                          <p:attrName>style.visibility</p:attrName>
                                        </p:attrNameLst>
                                      </p:cBhvr>
                                      <p:to>
                                        <p:strVal val="visible"/>
                                      </p:to>
                                    </p:set>
                                    <p:anim calcmode="lin" valueType="num">
                                      <p:cBhvr additive="base">
                                        <p:cTn id="65" dur="500" fill="hold"/>
                                        <p:tgtEl>
                                          <p:spTgt spid="25">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5">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5">
                                            <p:txEl>
                                              <p:pRg st="17" end="17"/>
                                            </p:txEl>
                                          </p:spTgt>
                                        </p:tgtEl>
                                        <p:attrNameLst>
                                          <p:attrName>style.visibility</p:attrName>
                                        </p:attrNameLst>
                                      </p:cBhvr>
                                      <p:to>
                                        <p:strVal val="visible"/>
                                      </p:to>
                                    </p:set>
                                    <p:anim calcmode="lin" valueType="num">
                                      <p:cBhvr additive="base">
                                        <p:cTn id="69" dur="500" fill="hold"/>
                                        <p:tgtEl>
                                          <p:spTgt spid="25">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 grpId="0" animBg="1"/>
      <p:bldP spid="6" grpId="0" animBg="1"/>
      <p:bldP spid="7" grpId="0" animBg="1"/>
      <p:bldP spid="25" grpId="0" uiExpand="1" build="allAtOnce" animBg="1" autoUpdateAnimBg="0"/>
      <p:bldP spid="27" grpId="0" animBg="1"/>
      <p:bldP spid="27" grpId="1" animBg="1"/>
      <p:bldP spid="28" grpId="0" animBg="1"/>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 y="2164257"/>
            <a:ext cx="2786013" cy="2529486"/>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9"/>
          <p:cNvSpPr>
            <a:spLocks noChangeArrowheads="1"/>
          </p:cNvSpPr>
          <p:nvPr/>
        </p:nvSpPr>
        <p:spPr bwMode="auto">
          <a:xfrm>
            <a:off x="821253" y="2924944"/>
            <a:ext cx="1100664" cy="1108514"/>
          </a:xfrm>
          <a:prstGeom prst="ellipse">
            <a:avLst/>
          </a:prstGeom>
          <a:solidFill>
            <a:srgbClr val="FFFFFF"/>
          </a:solid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TextBox 42"/>
          <p:cNvSpPr txBox="1"/>
          <p:nvPr/>
        </p:nvSpPr>
        <p:spPr>
          <a:xfrm>
            <a:off x="2955110" y="3554970"/>
            <a:ext cx="6000792" cy="2185214"/>
          </a:xfrm>
          <a:prstGeom prst="rect">
            <a:avLst/>
          </a:prstGeom>
          <a:noFill/>
        </p:spPr>
        <p:txBody>
          <a:bodyPr wrap="square" rtlCol="0">
            <a:spAutoFit/>
          </a:bodyPr>
          <a:lstStyle>
            <a:defPPr>
              <a:defRPr lang="zh-CN"/>
            </a:defPPr>
            <a:lvl1pPr>
              <a:defRPr sz="6800" b="1">
                <a:solidFill>
                  <a:schemeClr val="accent1"/>
                </a:solidFill>
                <a:latin typeface="+mj-ea"/>
                <a:ea typeface="+mj-ea"/>
              </a:defRPr>
            </a:lvl1pPr>
          </a:lstStyle>
          <a:p>
            <a:r>
              <a:rPr lang="zh-CN" altLang="en-US" dirty="0" smtClean="0"/>
              <a:t>报销规定及规范要求</a:t>
            </a:r>
            <a:endParaRPr lang="zh-CN" altLang="en-US" dirty="0"/>
          </a:p>
        </p:txBody>
      </p:sp>
      <p:sp>
        <p:nvSpPr>
          <p:cNvPr id="44" name="TextBox 43"/>
          <p:cNvSpPr txBox="1"/>
          <p:nvPr/>
        </p:nvSpPr>
        <p:spPr>
          <a:xfrm>
            <a:off x="3265864" y="2780314"/>
            <a:ext cx="1595958" cy="646331"/>
          </a:xfrm>
          <a:prstGeom prst="rect">
            <a:avLst/>
          </a:prstGeom>
          <a:noFill/>
        </p:spPr>
        <p:txBody>
          <a:bodyPr wrap="square" rtlCol="0">
            <a:spAutoFit/>
          </a:bodyPr>
          <a:lstStyle/>
          <a:p>
            <a:r>
              <a:rPr lang="en-US" altLang="zh-CN" sz="3600" dirty="0" smtClean="0">
                <a:solidFill>
                  <a:schemeClr val="accent1"/>
                </a:solidFill>
                <a:latin typeface="+mn-ea"/>
                <a:ea typeface="+mn-ea"/>
              </a:rPr>
              <a:t>Part 2</a:t>
            </a:r>
            <a:endParaRPr lang="zh-CN" altLang="en-US" sz="3600" dirty="0">
              <a:solidFill>
                <a:schemeClr val="accent1"/>
              </a:solidFill>
              <a:latin typeface="+mn-ea"/>
              <a:ea typeface="+mn-ea"/>
            </a:endParaRPr>
          </a:p>
        </p:txBody>
      </p:sp>
      <p:sp>
        <p:nvSpPr>
          <p:cNvPr id="9" name="Freeform 9"/>
          <p:cNvSpPr>
            <a:spLocks noEditPoints="1"/>
          </p:cNvSpPr>
          <p:nvPr/>
        </p:nvSpPr>
        <p:spPr bwMode="auto">
          <a:xfrm>
            <a:off x="1099502" y="3092751"/>
            <a:ext cx="681199" cy="772899"/>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8461" y="0"/>
            <a:ext cx="5620624" cy="6858000"/>
          </a:xfrm>
          <a:prstGeom prst="rect">
            <a:avLst/>
          </a:prstGeom>
        </p:spPr>
      </p:pic>
    </p:spTree>
    <p:extLst>
      <p:ext uri="{BB962C8B-B14F-4D97-AF65-F5344CB8AC3E}">
        <p14:creationId xmlns:p14="http://schemas.microsoft.com/office/powerpoint/2010/main" xmlns="" val="4258615447"/>
      </p:ext>
    </p:extLst>
  </p:cSld>
  <p:clrMapOvr>
    <a:masterClrMapping/>
  </p:clrMapOvr>
  <p:transition spd="slow" advTm="427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90"/>
                                          </p:val>
                                        </p:tav>
                                        <p:tav tm="100000">
                                          <p:val>
                                            <p:fltVal val="0"/>
                                          </p:val>
                                        </p:tav>
                                      </p:tavLst>
                                    </p:anim>
                                    <p:animEffect transition="in" filter="fade">
                                      <p:cBhvr>
                                        <p:cTn id="37" dur="500"/>
                                        <p:tgtEl>
                                          <p:spTgt spid="9"/>
                                        </p:tgtEl>
                                      </p:cBhvr>
                                    </p:animEffect>
                                  </p:childTnLst>
                                </p:cTn>
                              </p:par>
                              <p:par>
                                <p:cTn id="38" presetID="8" presetClass="emph" presetSubtype="0" fill="hold" grpId="1" nodeType="withEffect">
                                  <p:stCondLst>
                                    <p:cond delay="0"/>
                                  </p:stCondLst>
                                  <p:childTnLst>
                                    <p:animRot by="21600000">
                                      <p:cBhvr>
                                        <p:cTn id="39" dur="500" fill="hold"/>
                                        <p:tgtEl>
                                          <p:spTgt spid="9"/>
                                        </p:tgtEl>
                                        <p:attrNameLst>
                                          <p:attrName>r</p:attrName>
                                        </p:attrNameLst>
                                      </p:cBhvr>
                                    </p:animRot>
                                  </p:childTnLst>
                                </p:cTn>
                              </p:par>
                            </p:childTnLst>
                          </p:cTn>
                        </p:par>
                        <p:par>
                          <p:cTn id="40" fill="hold">
                            <p:stCondLst>
                              <p:cond delay="3500"/>
                            </p:stCondLst>
                            <p:childTnLst>
                              <p:par>
                                <p:cTn id="41" presetID="31"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400" fill="hold"/>
                                        <p:tgtEl>
                                          <p:spTgt spid="44"/>
                                        </p:tgtEl>
                                        <p:attrNameLst>
                                          <p:attrName>ppt_w</p:attrName>
                                        </p:attrNameLst>
                                      </p:cBhvr>
                                      <p:tavLst>
                                        <p:tav tm="0">
                                          <p:val>
                                            <p:fltVal val="0"/>
                                          </p:val>
                                        </p:tav>
                                        <p:tav tm="100000">
                                          <p:val>
                                            <p:strVal val="#ppt_w"/>
                                          </p:val>
                                        </p:tav>
                                      </p:tavLst>
                                    </p:anim>
                                    <p:anim calcmode="lin" valueType="num">
                                      <p:cBhvr>
                                        <p:cTn id="44" dur="400" fill="hold"/>
                                        <p:tgtEl>
                                          <p:spTgt spid="44"/>
                                        </p:tgtEl>
                                        <p:attrNameLst>
                                          <p:attrName>ppt_h</p:attrName>
                                        </p:attrNameLst>
                                      </p:cBhvr>
                                      <p:tavLst>
                                        <p:tav tm="0">
                                          <p:val>
                                            <p:fltVal val="0"/>
                                          </p:val>
                                        </p:tav>
                                        <p:tav tm="100000">
                                          <p:val>
                                            <p:strVal val="#ppt_h"/>
                                          </p:val>
                                        </p:tav>
                                      </p:tavLst>
                                    </p:anim>
                                    <p:anim calcmode="lin" valueType="num">
                                      <p:cBhvr>
                                        <p:cTn id="45" dur="400" fill="hold"/>
                                        <p:tgtEl>
                                          <p:spTgt spid="44"/>
                                        </p:tgtEl>
                                        <p:attrNameLst>
                                          <p:attrName>style.rotation</p:attrName>
                                        </p:attrNameLst>
                                      </p:cBhvr>
                                      <p:tavLst>
                                        <p:tav tm="0">
                                          <p:val>
                                            <p:fltVal val="90"/>
                                          </p:val>
                                        </p:tav>
                                        <p:tav tm="100000">
                                          <p:val>
                                            <p:fltVal val="0"/>
                                          </p:val>
                                        </p:tav>
                                      </p:tavLst>
                                    </p:anim>
                                    <p:animEffect transition="in" filter="fade">
                                      <p:cBhvr>
                                        <p:cTn id="46" dur="400"/>
                                        <p:tgtEl>
                                          <p:spTgt spid="44"/>
                                        </p:tgtEl>
                                      </p:cBhvr>
                                    </p:animEffect>
                                  </p:childTnLst>
                                </p:cTn>
                              </p:par>
                            </p:childTnLst>
                          </p:cTn>
                        </p:par>
                        <p:par>
                          <p:cTn id="47" fill="hold">
                            <p:stCondLst>
                              <p:cond delay="39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43"/>
                                        </p:tgtEl>
                                        <p:attrNameLst>
                                          <p:attrName>style.visibility</p:attrName>
                                        </p:attrNameLst>
                                      </p:cBhvr>
                                      <p:to>
                                        <p:strVal val="visible"/>
                                      </p:to>
                                    </p:set>
                                    <p:anim by="(-#ppt_w*2)" calcmode="lin" valueType="num">
                                      <p:cBhvr rctx="PPT">
                                        <p:cTn id="50" dur="250" autoRev="1" fill="hold">
                                          <p:stCondLst>
                                            <p:cond delay="0"/>
                                          </p:stCondLst>
                                        </p:cTn>
                                        <p:tgtEl>
                                          <p:spTgt spid="43"/>
                                        </p:tgtEl>
                                        <p:attrNameLst>
                                          <p:attrName>ppt_w</p:attrName>
                                        </p:attrNameLst>
                                      </p:cBhvr>
                                    </p:anim>
                                    <p:anim by="(#ppt_w*0.50)" calcmode="lin" valueType="num">
                                      <p:cBhvr>
                                        <p:cTn id="51" dur="250" decel="50000" autoRev="1" fill="hold">
                                          <p:stCondLst>
                                            <p:cond delay="0"/>
                                          </p:stCondLst>
                                        </p:cTn>
                                        <p:tgtEl>
                                          <p:spTgt spid="43"/>
                                        </p:tgtEl>
                                        <p:attrNameLst>
                                          <p:attrName>ppt_x</p:attrName>
                                        </p:attrNameLst>
                                      </p:cBhvr>
                                    </p:anim>
                                    <p:anim from="(-#ppt_h/2)" to="(#ppt_y)" calcmode="lin" valueType="num">
                                      <p:cBhvr>
                                        <p:cTn id="52" dur="500" fill="hold">
                                          <p:stCondLst>
                                            <p:cond delay="0"/>
                                          </p:stCondLst>
                                        </p:cTn>
                                        <p:tgtEl>
                                          <p:spTgt spid="43"/>
                                        </p:tgtEl>
                                        <p:attrNameLst>
                                          <p:attrName>ppt_y</p:attrName>
                                        </p:attrNameLst>
                                      </p:cBhvr>
                                    </p:anim>
                                    <p:animRot by="21600000">
                                      <p:cBhvr>
                                        <p:cTn id="53"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43" grpId="0"/>
      <p:bldP spid="44" grpId="0"/>
      <p:bldP spid="9" grpId="0" animBg="1"/>
      <p:bldP spid="9" grpId="1" animBg="1"/>
    </p:bldLst>
  </p:timing>
</p:sld>
</file>

<file path=ppt/theme/theme1.xml><?xml version="1.0" encoding="utf-8"?>
<a:theme xmlns:a="http://schemas.openxmlformats.org/drawingml/2006/main" name="1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15471</TotalTime>
  <Pages>0</Pages>
  <Words>3525</Words>
  <Characters>0</Characters>
  <Application>Microsoft Office PowerPoint</Application>
  <DocSecurity>0</DocSecurity>
  <PresentationFormat>自定义</PresentationFormat>
  <Lines>0</Lines>
  <Paragraphs>410</Paragraphs>
  <Slides>20</Slides>
  <Notes>20</Notes>
  <HiddenSlides>0</HiddenSlides>
  <MMClips>1</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梁晴</cp:lastModifiedBy>
  <cp:revision>1261</cp:revision>
  <dcterms:created xsi:type="dcterms:W3CDTF">2013-01-25T01:44:32Z</dcterms:created>
  <dcterms:modified xsi:type="dcterms:W3CDTF">2018-03-28T03:57:21Z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2052-9.1.0.4429</vt:lpwstr>
  </property>
</Properties>
</file>